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tiff" ContentType="image/tif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729" r:id="rId3"/>
    <p:sldId id="2730" r:id="rId5"/>
    <p:sldId id="2747" r:id="rId6"/>
    <p:sldId id="2749" r:id="rId7"/>
    <p:sldId id="2748" r:id="rId8"/>
    <p:sldId id="2879" r:id="rId9"/>
    <p:sldId id="2750" r:id="rId10"/>
    <p:sldId id="2878" r:id="rId11"/>
    <p:sldId id="2880" r:id="rId12"/>
    <p:sldId id="2881" r:id="rId13"/>
    <p:sldId id="2751" r:id="rId14"/>
    <p:sldId id="2752" r:id="rId15"/>
    <p:sldId id="2766" r:id="rId16"/>
    <p:sldId id="2792" r:id="rId17"/>
    <p:sldId id="2793" r:id="rId18"/>
    <p:sldId id="2753" r:id="rId19"/>
    <p:sldId id="2754" r:id="rId20"/>
    <p:sldId id="2746" r:id="rId21"/>
    <p:sldId id="2892" r:id="rId22"/>
  </p:sldIdLst>
  <p:sldSz cx="12858750" cy="7232650"/>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12E3C"/>
    <a:srgbClr val="FBBF09"/>
    <a:srgbClr val="EF4232"/>
    <a:srgbClr val="03A9F0"/>
    <a:srgbClr val="FFFFFF"/>
    <a:srgbClr val="FABCA8"/>
    <a:srgbClr val="57562F"/>
    <a:srgbClr val="FBCDBE"/>
    <a:srgbClr val="6B6A39"/>
    <a:srgbClr val="FF7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9" autoAdjust="0"/>
    <p:restoredTop sz="92986" autoAdjust="0"/>
  </p:normalViewPr>
  <p:slideViewPr>
    <p:cSldViewPr>
      <p:cViewPr>
        <p:scale>
          <a:sx n="90" d="100"/>
          <a:sy n="90" d="100"/>
        </p:scale>
        <p:origin x="-584" y="-488"/>
      </p:cViewPr>
      <p:guideLst>
        <p:guide orient="horz" pos="333"/>
        <p:guide orient="horz" pos="4160"/>
        <p:guide pos="4050"/>
        <p:guide pos="421"/>
        <p:guide pos="7592"/>
      </p:guideLst>
    </p:cSldViewPr>
  </p:slideViewPr>
  <p:outlineViewPr>
    <p:cViewPr>
      <p:scale>
        <a:sx n="100" d="100"/>
        <a:sy n="100" d="100"/>
      </p:scale>
      <p:origin x="0" y="0"/>
    </p:cViewPr>
  </p:outlin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共识算法：</a:t>
            </a:r>
            <a:endParaRPr lang="en-US" dirty="0"/>
          </a:p>
          <a:p>
            <a:r>
              <a:rPr lang="en-US" dirty="0"/>
              <a:t>1、Pow工作量证明</a:t>
            </a:r>
            <a:endParaRPr lang="en-US" dirty="0"/>
          </a:p>
          <a:p>
            <a:r>
              <a:rPr lang="en-US" dirty="0"/>
              <a:t>就是大家熟悉的挖矿，通过与或运算，计算出一个满足规则的随机数，即获得本次记账权，发出本轮需要记录的数据，全网其它节点验证后一起存储；</a:t>
            </a:r>
            <a:endParaRPr lang="en-US" dirty="0"/>
          </a:p>
          <a:p>
            <a:r>
              <a:rPr lang="en-US" dirty="0"/>
              <a:t>优点：完全去中心化，节点自由进出；</a:t>
            </a:r>
            <a:endParaRPr lang="en-US" dirty="0"/>
          </a:p>
          <a:p>
            <a:r>
              <a:rPr lang="en-US" dirty="0"/>
              <a:t>缺点：目前bitcoin已经吸引全球大部分的算力，其它再用Pow共识机制的区块链应用很难获得相同的算力来保障自身的安全；挖矿造成大量的资源浪费；共识达成的周期较长，不适合商业应用</a:t>
            </a:r>
            <a:endParaRPr lang="en-US" dirty="0"/>
          </a:p>
          <a:p>
            <a:r>
              <a:rPr lang="en-US" dirty="0"/>
              <a:t>2、Pos权益证明</a:t>
            </a:r>
            <a:endParaRPr lang="en-US" dirty="0"/>
          </a:p>
          <a:p>
            <a:r>
              <a:rPr lang="en-US" dirty="0"/>
              <a:t>Pow的一种升级共识机制；根据每个节点所占代币的比例和时间；等比例的降低挖矿难度，从而加快找随机数的速度。</a:t>
            </a:r>
            <a:endParaRPr lang="en-US" dirty="0"/>
          </a:p>
          <a:p>
            <a:r>
              <a:rPr lang="en-US" dirty="0"/>
              <a:t>优点：在一定程度上缩短了共识达成的时间</a:t>
            </a:r>
            <a:endParaRPr lang="en-US" dirty="0"/>
          </a:p>
          <a:p>
            <a:r>
              <a:rPr lang="en-US" dirty="0"/>
              <a:t>缺点：还是需要挖矿，本质上没有解决商业应用的痛点</a:t>
            </a:r>
            <a:endParaRPr lang="en-US" dirty="0"/>
          </a:p>
          <a:p>
            <a:r>
              <a:rPr lang="en-US" dirty="0"/>
              <a:t>3、DPos股份授权证明机制</a:t>
            </a:r>
            <a:endParaRPr lang="en-US" dirty="0"/>
          </a:p>
          <a:p>
            <a:r>
              <a:rPr lang="en-US" dirty="0"/>
              <a:t>类似于董事会投票，持币者投出一定数量的节点，代理他们进行验证和记账。</a:t>
            </a:r>
            <a:endParaRPr lang="en-US" dirty="0"/>
          </a:p>
          <a:p>
            <a:r>
              <a:rPr lang="en-US" dirty="0"/>
              <a:t>优点：大幅缩小参与验证和记账节点的数量，可以达到秒级的共识验证</a:t>
            </a:r>
            <a:endParaRPr lang="en-US" dirty="0"/>
          </a:p>
          <a:p>
            <a:r>
              <a:rPr lang="en-US" dirty="0"/>
              <a:t>缺点：整个共识机制还是依赖于代币，很多商业应用是不需要代币存在的</a:t>
            </a:r>
            <a:endParaRPr lang="en-US" dirty="0"/>
          </a:p>
          <a:p>
            <a:r>
              <a:rPr lang="en-US" dirty="0"/>
              <a:t>4、Pool验证池</a:t>
            </a:r>
            <a:endParaRPr lang="en-US" dirty="0"/>
          </a:p>
          <a:p>
            <a:r>
              <a:rPr lang="en-US" dirty="0"/>
              <a:t>基于传统的分布式一致性技术，加上数据验证机制；是目前行业链大范围在使用的共识机制</a:t>
            </a:r>
            <a:endParaRPr lang="en-US" dirty="0"/>
          </a:p>
          <a:p>
            <a:r>
              <a:rPr lang="en-US" dirty="0"/>
              <a:t>优点：不需要代币也可以工作，在成熟的分布式一致性算法（Pasox、Raft）基础上，实现秒级共识验证；</a:t>
            </a:r>
            <a:endParaRPr lang="en-US" dirty="0"/>
          </a:p>
          <a:p>
            <a:r>
              <a:rPr lang="en-US" dirty="0"/>
              <a:t>缺点：去中心化程度不如bictoin；更适合多方参与的多中心商业模式</a:t>
            </a:r>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公有链：无官方的组织及管理机构，无中心服务器，参与节点按照系统规则自由接入网络，不受控制，节点间基于某种共识机制开展工作。公有区块链是最早的区块链，也是目前应用最广泛的区块链，各大bitcoins系列的虚拟数字货币均基于公有区块链，世界上有且仅有一条该币种对应的区块链。</a:t>
            </a:r>
            <a:endParaRPr lang="zh-CN" altLang="en-US"/>
          </a:p>
          <a:p>
            <a:endParaRPr lang="zh-CN" altLang="en-US"/>
          </a:p>
          <a:p>
            <a:r>
              <a:rPr lang="zh-CN" altLang="en-US"/>
              <a:t>私有链：建立在某个企业内部，系统的运作规则根据企业要求进行设定，修改及读取权限仅限于少数节点，同时仍保留着区块链真实性和部分去中心化的特性。目前传统金融都是想尝试私有区块链，但是应用产品还在摸索当中。</a:t>
            </a:r>
            <a:endParaRPr lang="zh-CN" altLang="en-US"/>
          </a:p>
          <a:p>
            <a:endParaRPr lang="zh-CN" altLang="en-US"/>
          </a:p>
          <a:p>
            <a:r>
              <a:rPr lang="zh-CN" altLang="en-US"/>
              <a:t>联盟链：由若干机构联合发起，介于公有链和私有链之前，群体内部指定多个预选的节点为记账人，每个块的生成由所有的预选节点共同决定（预选节点参与共识过程），其他接入节点可以参与交易，但不过问记账过程，其他任何人可以通过该区块链开放的API进行限定查询。</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charset="0"/>
              <a:buNone/>
            </a:pPr>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、传统支付：目前的互联网支付都需要借助于可信赖的第三方信用机构来处理相关交易信息。这类系统仍然是基于</a:t>
            </a:r>
            <a:r>
              <a:rPr lang="en-US" altLang="zh-CN"/>
              <a:t>“</a:t>
            </a:r>
            <a:r>
              <a:rPr lang="zh-CN" altLang="en-US"/>
              <a:t>信用模式</a:t>
            </a:r>
            <a:r>
              <a:rPr lang="en-US" altLang="zh-CN"/>
              <a:t>”</a:t>
            </a:r>
            <a:endParaRPr lang="en-US" altLang="zh-CN"/>
          </a:p>
          <a:p>
            <a:endParaRPr lang="en-US" altLang="zh-CN"/>
          </a:p>
          <a:p>
            <a:r>
              <a:rPr lang="en-US" altLang="zh-CN"/>
              <a:t>2</a:t>
            </a:r>
            <a:r>
              <a:rPr lang="zh-CN" altLang="en-US"/>
              <a:t>、</a:t>
            </a:r>
            <a:r>
              <a:rPr lang="zh-CN" altLang="en-US">
                <a:sym typeface="+mn-ea"/>
              </a:rPr>
              <a:t>区块链支付系统：区块链技术是构建比特币网络与交易信息加密传输的基础技术，它基于密码学原理，使得任何达成一致的双方直接交易，不需要第三方机构的参与。</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tiff"/><Relationship Id="rId3" Type="http://schemas.openxmlformats.org/officeDocument/2006/relationships/image" Target="../media/image1.tif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ipad Mockup">
    <p:spTree>
      <p:nvGrpSpPr>
        <p:cNvPr id="1" name=""/>
        <p:cNvGrpSpPr/>
        <p:nvPr/>
      </p:nvGrpSpPr>
      <p:grpSpPr>
        <a:xfrm>
          <a:off x="0" y="0"/>
          <a:ext cx="0" cy="0"/>
          <a:chOff x="0" y="0"/>
          <a:chExt cx="0" cy="0"/>
        </a:xfrm>
      </p:grpSpPr>
      <p:sp>
        <p:nvSpPr>
          <p:cNvPr id="2" name="等腰三角形 1"/>
          <p:cNvSpPr/>
          <p:nvPr userDrawn="1"/>
        </p:nvSpPr>
        <p:spPr>
          <a:xfrm rot="5400000">
            <a:off x="-55848" y="177726"/>
            <a:ext cx="758498" cy="646094"/>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16200000" flipH="1">
            <a:off x="11745839" y="-307834"/>
            <a:ext cx="815054" cy="1430722"/>
          </a:xfrm>
          <a:prstGeom prst="rtTriangl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矩形 9"/>
          <p:cNvSpPr/>
          <p:nvPr userDrawn="1"/>
        </p:nvSpPr>
        <p:spPr>
          <a:xfrm>
            <a:off x="0" y="5197143"/>
            <a:ext cx="12858750" cy="1891524"/>
          </a:xfrm>
          <a:prstGeom prst="rect">
            <a:avLst/>
          </a:prstGeom>
          <a:gradFill flip="none" rotWithShape="1">
            <a:gsLst>
              <a:gs pos="0">
                <a:schemeClr val="accent1">
                  <a:lumMod val="50000"/>
                </a:schemeClr>
              </a:gs>
              <a:gs pos="32000">
                <a:schemeClr val="accent1">
                  <a:lumMod val="97000"/>
                  <a:lumOff val="3000"/>
                </a:schemeClr>
              </a:gs>
              <a:gs pos="100000">
                <a:schemeClr val="accent1">
                  <a:lumMod val="60000"/>
                  <a:lumOff val="40000"/>
                  <a:alpha val="39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r>
              <a:rPr kumimoji="1" lang="en-US" altLang="zh-CN" dirty="0" err="1" smtClean="0"/>
              <a:t>ƒ</a:t>
            </a:r>
            <a:endParaRPr kumimoji="1" lang="zh-CN" altLang="en-US" dirty="0"/>
          </a:p>
        </p:txBody>
      </p:sp>
      <p:sp>
        <p:nvSpPr>
          <p:cNvPr id="2" name="标题 1"/>
          <p:cNvSpPr>
            <a:spLocks noGrp="1"/>
          </p:cNvSpPr>
          <p:nvPr>
            <p:ph type="ctrTitle" hasCustomPrompt="1"/>
          </p:nvPr>
        </p:nvSpPr>
        <p:spPr>
          <a:xfrm>
            <a:off x="429503" y="1201483"/>
            <a:ext cx="12126223" cy="1363971"/>
          </a:xfrm>
          <a:prstGeom prst="rect">
            <a:avLst/>
          </a:prstGeom>
        </p:spPr>
        <p:txBody>
          <a:bodyPr lIns="96433" tIns="48216" rIns="96433" bIns="48216" anchor="b">
            <a:noAutofit/>
          </a:bodyPr>
          <a:lstStyle>
            <a:lvl1pPr algn="ctr">
              <a:defRPr sz="14600" b="1" cap="none" spc="53">
                <a:ln w="9525" cmpd="sng">
                  <a:solidFill>
                    <a:schemeClr val="accent1"/>
                  </a:solidFill>
                  <a:prstDash val="solid"/>
                </a:ln>
                <a:solidFill>
                  <a:srgbClr val="70AD47">
                    <a:tint val="1000"/>
                  </a:srgbClr>
                </a:solidFill>
                <a:effectLst>
                  <a:glow rad="38100">
                    <a:schemeClr val="accent1">
                      <a:alpha val="40000"/>
                    </a:schemeClr>
                  </a:glow>
                </a:effectLst>
                <a:latin typeface="MS Reference Sans Serif" panose="020B0604030504040204" charset="0"/>
                <a:ea typeface="MS Reference Sans Serif" panose="020B0604030504040204" charset="0"/>
                <a:cs typeface="MS Reference Sans Serif" panose="020B0604030504040204" charset="0"/>
              </a:defRPr>
            </a:lvl1pPr>
          </a:lstStyle>
          <a:p>
            <a:r>
              <a:rPr kumimoji="1" lang="en-US" altLang="zh-CN" dirty="0" err="1" smtClean="0"/>
              <a:t>ArchData</a:t>
            </a:r>
            <a:endParaRPr kumimoji="1" lang="zh-CN" altLang="en-US" dirty="0"/>
          </a:p>
        </p:txBody>
      </p:sp>
      <p:sp>
        <p:nvSpPr>
          <p:cNvPr id="3" name="副标题 2"/>
          <p:cNvSpPr>
            <a:spLocks noGrp="1"/>
          </p:cNvSpPr>
          <p:nvPr>
            <p:ph type="subTitle" idx="1" hasCustomPrompt="1"/>
          </p:nvPr>
        </p:nvSpPr>
        <p:spPr>
          <a:xfrm>
            <a:off x="1607344" y="3798816"/>
            <a:ext cx="9644063" cy="1746216"/>
          </a:xfrm>
          <a:prstGeom prst="rect">
            <a:avLst/>
          </a:prstGeom>
        </p:spPr>
        <p:txBody>
          <a:bodyPr lIns="96433" tIns="48216" rIns="96433" bIns="48216">
            <a:normAutofit/>
          </a:bodyPr>
          <a:lstStyle>
            <a:lvl1pPr marL="0" indent="0" algn="ctr">
              <a:buNone/>
              <a:defRPr sz="6300">
                <a:solidFill>
                  <a:schemeClr val="bg1"/>
                </a:solidFill>
                <a:latin typeface="BDZongYi-A001 FZZongYi-M05S Arial" charset="-122"/>
                <a:ea typeface="BDZongYi-A001 FZZongYi-M05S Arial" charset="-122"/>
                <a:cs typeface="BDZongYi-A001 FZZongYi-M05S Arial" charset="-122"/>
              </a:defRPr>
            </a:lvl1pPr>
            <a:lvl2pPr marL="481965" indent="0" algn="ctr">
              <a:buNone/>
              <a:defRPr sz="2100"/>
            </a:lvl2pPr>
            <a:lvl3pPr marL="964565" indent="0" algn="ctr">
              <a:buNone/>
              <a:defRPr sz="1900"/>
            </a:lvl3pPr>
            <a:lvl4pPr marL="1446530" indent="0" algn="ctr">
              <a:buNone/>
              <a:defRPr sz="1700"/>
            </a:lvl4pPr>
            <a:lvl5pPr marL="1928495" indent="0" algn="ctr">
              <a:buNone/>
              <a:defRPr sz="1700"/>
            </a:lvl5pPr>
            <a:lvl6pPr marL="2411095" indent="0" algn="ctr">
              <a:buNone/>
              <a:defRPr sz="1700"/>
            </a:lvl6pPr>
            <a:lvl7pPr marL="2893060" indent="0" algn="ctr">
              <a:buNone/>
              <a:defRPr sz="1700"/>
            </a:lvl7pPr>
            <a:lvl8pPr marL="3375025" indent="0" algn="ctr">
              <a:buNone/>
              <a:defRPr sz="1700"/>
            </a:lvl8pPr>
            <a:lvl9pPr marL="3856990" indent="0" algn="ctr">
              <a:buNone/>
              <a:defRPr sz="1700"/>
            </a:lvl9pPr>
          </a:lstStyle>
          <a:p>
            <a:r>
              <a:rPr kumimoji="1" lang="zh-CN" altLang="en-US" dirty="0" smtClean="0"/>
              <a:t>技术峰会北京站</a:t>
            </a:r>
            <a:endParaRPr kumimoji="1" lang="zh-CN" altLang="en-US" dirty="0"/>
          </a:p>
        </p:txBody>
      </p:sp>
      <p:sp>
        <p:nvSpPr>
          <p:cNvPr id="4" name="日期占位符 3"/>
          <p:cNvSpPr>
            <a:spLocks noGrp="1"/>
          </p:cNvSpPr>
          <p:nvPr>
            <p:ph type="dt" sz="half" idx="10"/>
          </p:nvPr>
        </p:nvSpPr>
        <p:spPr>
          <a:xfrm>
            <a:off x="884039" y="6703595"/>
            <a:ext cx="2893219" cy="385072"/>
          </a:xfrm>
          <a:prstGeom prst="rect">
            <a:avLst/>
          </a:prstGeom>
        </p:spPr>
        <p:txBody>
          <a:bodyPr lIns="96433" tIns="48216" rIns="96433" bIns="48216"/>
          <a:lstStyle/>
          <a:p>
            <a:fld id="{DF8D9962-F989-354E-8294-C89E72BD6E19}" type="datetimeFigureOut">
              <a:rPr kumimoji="1" lang="zh-CN" altLang="en-US" smtClean="0"/>
            </a:fld>
            <a:endParaRPr kumimoji="1" lang="zh-CN" altLang="en-US" dirty="0"/>
          </a:p>
        </p:txBody>
      </p:sp>
      <p:sp>
        <p:nvSpPr>
          <p:cNvPr id="5" name="页脚占位符 4"/>
          <p:cNvSpPr>
            <a:spLocks noGrp="1"/>
          </p:cNvSpPr>
          <p:nvPr>
            <p:ph type="ftr" sz="quarter" idx="11"/>
          </p:nvPr>
        </p:nvSpPr>
        <p:spPr>
          <a:xfrm>
            <a:off x="4259461" y="6703595"/>
            <a:ext cx="4339828" cy="385072"/>
          </a:xfrm>
          <a:prstGeom prst="rect">
            <a:avLst/>
          </a:prstGeom>
        </p:spPr>
        <p:txBody>
          <a:bodyPr lIns="96433" tIns="48216" rIns="96433" bIns="48216"/>
          <a:lstStyle/>
          <a:p>
            <a:endParaRPr kumimoji="1" lang="zh-CN" altLang="en-US" dirty="0"/>
          </a:p>
        </p:txBody>
      </p:sp>
      <p:sp>
        <p:nvSpPr>
          <p:cNvPr id="6" name="幻灯片编号占位符 5"/>
          <p:cNvSpPr>
            <a:spLocks noGrp="1"/>
          </p:cNvSpPr>
          <p:nvPr>
            <p:ph type="sldNum" sz="quarter" idx="12"/>
          </p:nvPr>
        </p:nvSpPr>
        <p:spPr>
          <a:xfrm>
            <a:off x="9551597" y="6703595"/>
            <a:ext cx="2893219" cy="385072"/>
          </a:xfrm>
          <a:prstGeom prst="rect">
            <a:avLst/>
          </a:prstGeom>
        </p:spPr>
        <p:txBody>
          <a:bodyPr lIns="96433" tIns="48216" rIns="96433" bIns="48216"/>
          <a:lstStyle/>
          <a:p>
            <a:fld id="{E6D709F0-0986-1D40-AB79-D64FE7BDF1FB}" type="slidenum">
              <a:rPr kumimoji="1" lang="zh-CN" altLang="en-US" smtClean="0"/>
            </a:fld>
            <a:endParaRPr kumimoji="1" lang="zh-CN" altLang="en-US" dirty="0"/>
          </a:p>
        </p:txBody>
      </p:sp>
      <p:sp>
        <p:nvSpPr>
          <p:cNvPr id="7" name="文本框 6"/>
          <p:cNvSpPr txBox="1"/>
          <p:nvPr userDrawn="1"/>
        </p:nvSpPr>
        <p:spPr>
          <a:xfrm>
            <a:off x="3525617" y="5232802"/>
            <a:ext cx="1118079" cy="374373"/>
          </a:xfrm>
          <a:prstGeom prst="rect">
            <a:avLst/>
          </a:prstGeom>
          <a:noFill/>
        </p:spPr>
        <p:txBody>
          <a:bodyPr wrap="none" lIns="96433" tIns="48216" rIns="96433" bIns="48216" rtlCol="0">
            <a:spAutoFit/>
          </a:bodyPr>
          <a:lstStyle/>
          <a:p>
            <a:r>
              <a:rPr kumimoji="1" lang="zh-CN" altLang="en-US" dirty="0" smtClean="0">
                <a:solidFill>
                  <a:schemeClr val="bg1"/>
                </a:solidFill>
              </a:rPr>
              <a:t>主办方：</a:t>
            </a:r>
            <a:endParaRPr kumimoji="1" lang="zh-CN" altLang="en-US" dirty="0">
              <a:solidFill>
                <a:schemeClr val="bg1"/>
              </a:solidFill>
            </a:endParaRPr>
          </a:p>
        </p:txBody>
      </p:sp>
      <p:pic>
        <p:nvPicPr>
          <p:cNvPr id="8" name="图片 7"/>
          <p:cNvPicPr>
            <a:picLocks noChangeAspect="1"/>
          </p:cNvPicPr>
          <p:nvPr userDrawn="1"/>
        </p:nvPicPr>
        <p:blipFill>
          <a:blip r:embed="rId3"/>
          <a:stretch>
            <a:fillRect/>
          </a:stretch>
        </p:blipFill>
        <p:spPr>
          <a:xfrm>
            <a:off x="4555564" y="5232802"/>
            <a:ext cx="1544861" cy="425168"/>
          </a:xfrm>
          <a:prstGeom prst="rect">
            <a:avLst/>
          </a:prstGeom>
        </p:spPr>
      </p:pic>
      <p:sp>
        <p:nvSpPr>
          <p:cNvPr id="9" name="文本框 8"/>
          <p:cNvSpPr txBox="1"/>
          <p:nvPr userDrawn="1"/>
        </p:nvSpPr>
        <p:spPr>
          <a:xfrm>
            <a:off x="1701530" y="5727024"/>
            <a:ext cx="8171292" cy="651372"/>
          </a:xfrm>
          <a:prstGeom prst="rect">
            <a:avLst/>
          </a:prstGeom>
          <a:noFill/>
        </p:spPr>
        <p:txBody>
          <a:bodyPr wrap="none" lIns="96433" tIns="48216" rIns="96433" bIns="48216" rtlCol="0">
            <a:spAutoFit/>
          </a:bodyPr>
          <a:lstStyle/>
          <a:p>
            <a:r>
              <a:rPr kumimoji="1" lang="en-US" altLang="zh-CN" u="none" dirty="0" smtClean="0">
                <a:solidFill>
                  <a:schemeClr val="bg1"/>
                </a:solidFill>
              </a:rPr>
              <a:t>2017</a:t>
            </a:r>
            <a:r>
              <a:rPr kumimoji="1" lang="zh-CN" altLang="en-US" u="none" dirty="0" smtClean="0">
                <a:solidFill>
                  <a:schemeClr val="bg1"/>
                </a:solidFill>
              </a:rPr>
              <a:t>年</a:t>
            </a:r>
            <a:r>
              <a:rPr kumimoji="1" lang="en-US" altLang="zh-CN" u="none" dirty="0" smtClean="0">
                <a:solidFill>
                  <a:schemeClr val="bg1"/>
                </a:solidFill>
              </a:rPr>
              <a:t>9</a:t>
            </a:r>
            <a:r>
              <a:rPr kumimoji="1" lang="zh-CN" altLang="en-US" u="none" dirty="0" smtClean="0">
                <a:solidFill>
                  <a:schemeClr val="bg1"/>
                </a:solidFill>
              </a:rPr>
              <a:t>月</a:t>
            </a:r>
            <a:r>
              <a:rPr kumimoji="1" lang="en-US" altLang="zh-CN" u="none" dirty="0" smtClean="0">
                <a:solidFill>
                  <a:schemeClr val="bg1"/>
                </a:solidFill>
              </a:rPr>
              <a:t>24</a:t>
            </a:r>
            <a:r>
              <a:rPr kumimoji="1" lang="zh-CN" altLang="en-US" u="none" dirty="0" smtClean="0">
                <a:solidFill>
                  <a:schemeClr val="bg1"/>
                </a:solidFill>
              </a:rPr>
              <a:t>日北京海淀区丹棱街</a:t>
            </a:r>
            <a:r>
              <a:rPr kumimoji="1" lang="en-US" altLang="zh-CN" u="none" dirty="0" smtClean="0">
                <a:solidFill>
                  <a:schemeClr val="bg1"/>
                </a:solidFill>
              </a:rPr>
              <a:t>5</a:t>
            </a:r>
            <a:r>
              <a:rPr kumimoji="1" lang="zh-CN" altLang="en-US" u="none" dirty="0" smtClean="0">
                <a:solidFill>
                  <a:schemeClr val="bg1"/>
                </a:solidFill>
              </a:rPr>
              <a:t>号微软亚太研发中心一号楼一层 故宫会议室</a:t>
            </a:r>
            <a:endParaRPr kumimoji="1" lang="zh-CN" altLang="en-US" u="none" dirty="0" smtClean="0">
              <a:solidFill>
                <a:schemeClr val="bg1"/>
              </a:solidFill>
            </a:endParaRPr>
          </a:p>
          <a:p>
            <a:endParaRPr kumimoji="1" lang="zh-CN" altLang="en-US" u="none" dirty="0">
              <a:solidFill>
                <a:schemeClr val="bg1"/>
              </a:solidFill>
            </a:endParaRPr>
          </a:p>
        </p:txBody>
      </p:sp>
      <p:sp>
        <p:nvSpPr>
          <p:cNvPr id="12" name="矩形 11"/>
          <p:cNvSpPr/>
          <p:nvPr userDrawn="1"/>
        </p:nvSpPr>
        <p:spPr>
          <a:xfrm>
            <a:off x="6166237" y="5220566"/>
            <a:ext cx="1541531" cy="45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6433" tIns="48216" rIns="96433" bIns="48216" rtlCol="0" anchor="ctr"/>
          <a:lstStyle/>
          <a:p>
            <a:pPr algn="ctr"/>
            <a:endParaRPr kumimoji="1" lang="zh-CN" altLang="en-US"/>
          </a:p>
        </p:txBody>
      </p:sp>
      <p:pic>
        <p:nvPicPr>
          <p:cNvPr id="11" name="图片 10"/>
          <p:cNvPicPr>
            <a:picLocks noChangeAspect="1"/>
          </p:cNvPicPr>
          <p:nvPr userDrawn="1"/>
        </p:nvPicPr>
        <p:blipFill>
          <a:blip r:embed="rId4"/>
          <a:stretch>
            <a:fillRect/>
          </a:stretch>
        </p:blipFill>
        <p:spPr>
          <a:xfrm>
            <a:off x="6301551" y="5232743"/>
            <a:ext cx="1149971" cy="42522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1_标题幻灯片">
    <p:spTree>
      <p:nvGrpSpPr>
        <p:cNvPr id="1" name=""/>
        <p:cNvGrpSpPr/>
        <p:nvPr/>
      </p:nvGrpSpPr>
      <p:grpSpPr>
        <a:xfrm>
          <a:off x="0" y="0"/>
          <a:ext cx="0" cy="0"/>
          <a:chOff x="0" y="0"/>
          <a:chExt cx="0" cy="0"/>
        </a:xfrm>
      </p:grpSpPr>
      <p:sp>
        <p:nvSpPr>
          <p:cNvPr id="67" name="Shape 67"/>
          <p:cNvSpPr/>
          <p:nvPr/>
        </p:nvSpPr>
        <p:spPr>
          <a:xfrm>
            <a:off x="825588" y="6186528"/>
            <a:ext cx="2974687" cy="405150"/>
          </a:xfrm>
          <a:prstGeom prst="rect">
            <a:avLst/>
          </a:prstGeom>
          <a:ln w="12700">
            <a:miter lim="400000"/>
          </a:ln>
        </p:spPr>
        <p:txBody>
          <a:bodyPr wrap="none" lIns="48215" tIns="48216" rIns="48215" bIns="48216">
            <a:spAutoFit/>
          </a:bodyPr>
          <a:lstStyle/>
          <a:p>
            <a:pPr>
              <a:defRPr sz="2000">
                <a:effectLst>
                  <a:outerShdw blurRad="38100" dist="19050" dir="2700000" rotWithShape="0">
                    <a:srgbClr val="000000">
                      <a:alpha val="40000"/>
                    </a:srgbClr>
                  </a:outerShdw>
                </a:effectLst>
                <a:latin typeface="STBaoli-SC-Regular"/>
                <a:ea typeface="STBaoli-SC-Regular"/>
                <a:cs typeface="STBaoli-SC-Regular"/>
                <a:sym typeface="STBaoli-SC-Regular"/>
              </a:defRPr>
            </a:pPr>
            <a:r>
              <a:rPr dirty="0"/>
              <a:t>ArchData技术峰会上海站</a:t>
            </a:r>
            <a:endParaRPr dirty="0"/>
          </a:p>
        </p:txBody>
      </p:sp>
      <p:pic>
        <p:nvPicPr>
          <p:cNvPr id="68" name="image1.png"/>
          <p:cNvPicPr>
            <a:picLocks noChangeAspect="1"/>
          </p:cNvPicPr>
          <p:nvPr/>
        </p:nvPicPr>
        <p:blipFill>
          <a:blip r:embed="rId2" cstate="print"/>
          <a:srcRect t="38910" b="13074"/>
          <a:stretch>
            <a:fillRect/>
          </a:stretch>
        </p:blipFill>
        <p:spPr>
          <a:xfrm>
            <a:off x="9780174" y="6109736"/>
            <a:ext cx="2238377" cy="470043"/>
          </a:xfrm>
          <a:prstGeom prst="rect">
            <a:avLst/>
          </a:prstGeom>
          <a:ln w="12700">
            <a:miter lim="400000"/>
            <a:headEnd/>
            <a:tailEnd/>
          </a:ln>
        </p:spPr>
      </p:pic>
      <p:sp>
        <p:nvSpPr>
          <p:cNvPr id="69" name="Shape 69"/>
          <p:cNvSpPr/>
          <p:nvPr/>
        </p:nvSpPr>
        <p:spPr>
          <a:xfrm>
            <a:off x="0" y="0"/>
            <a:ext cx="12858750" cy="7232650"/>
          </a:xfrm>
          <a:prstGeom prst="rect">
            <a:avLst/>
          </a:prstGeom>
          <a:solidFill>
            <a:srgbClr val="000000"/>
          </a:solidFill>
          <a:ln w="12700">
            <a:miter lim="400000"/>
          </a:ln>
        </p:spPr>
        <p:txBody>
          <a:bodyPr lIns="48215" tIns="48216" rIns="48215" bIns="48216" anchor="ctr"/>
          <a:lstStyle/>
          <a:p>
            <a:pPr algn="ctr">
              <a:defRPr>
                <a:solidFill>
                  <a:srgbClr val="FFFFFF"/>
                </a:solidFill>
              </a:defRPr>
            </a:pPr>
          </a:p>
        </p:txBody>
      </p:sp>
      <p:sp>
        <p:nvSpPr>
          <p:cNvPr id="70" name="Shape 70"/>
          <p:cNvSpPr>
            <a:spLocks noGrp="1"/>
          </p:cNvSpPr>
          <p:nvPr>
            <p:ph type="sldNum" sz="quarter" idx="2"/>
          </p:nvPr>
        </p:nvSpPr>
        <p:spPr>
          <a:xfrm>
            <a:off x="6215063" y="6509386"/>
            <a:ext cx="3000375" cy="388421"/>
          </a:xfrm>
          <a:prstGeom prst="rect">
            <a:avLst/>
          </a:prstGeom>
        </p:spPr>
        <p:txBody>
          <a:bodyPr lIns="96433" tIns="48216" rIns="96433" bIns="48216"/>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039" y="6703595"/>
            <a:ext cx="2893219" cy="385072"/>
          </a:xfrm>
          <a:prstGeom prst="rect">
            <a:avLst/>
          </a:prstGeom>
        </p:spPr>
        <p:txBody>
          <a:bodyPr lIns="96433" tIns="48216" rIns="96433" bIns="48216"/>
          <a:lstStyle/>
          <a:p>
            <a:fld id="{DF8D9962-F989-354E-8294-C89E72BD6E19}" type="datetimeFigureOut">
              <a:rPr kumimoji="1" lang="zh-CN" altLang="en-US" smtClean="0"/>
            </a:fld>
            <a:endParaRPr kumimoji="1" lang="zh-CN" altLang="en-US"/>
          </a:p>
        </p:txBody>
      </p:sp>
      <p:sp>
        <p:nvSpPr>
          <p:cNvPr id="3" name="页脚占位符 2"/>
          <p:cNvSpPr>
            <a:spLocks noGrp="1"/>
          </p:cNvSpPr>
          <p:nvPr>
            <p:ph type="ftr" sz="quarter" idx="11"/>
          </p:nvPr>
        </p:nvSpPr>
        <p:spPr>
          <a:xfrm>
            <a:off x="4259461" y="6703595"/>
            <a:ext cx="4339828" cy="385072"/>
          </a:xfrm>
          <a:prstGeom prst="rect">
            <a:avLst/>
          </a:prstGeom>
        </p:spPr>
        <p:txBody>
          <a:bodyPr lIns="96433" tIns="48216" rIns="96433" bIns="48216"/>
          <a:lstStyle/>
          <a:p>
            <a:endParaRPr kumimoji="1" lang="zh-CN" altLang="en-US"/>
          </a:p>
        </p:txBody>
      </p:sp>
      <p:sp>
        <p:nvSpPr>
          <p:cNvPr id="4" name="幻灯片编号占位符 3"/>
          <p:cNvSpPr>
            <a:spLocks noGrp="1"/>
          </p:cNvSpPr>
          <p:nvPr>
            <p:ph type="sldNum" sz="quarter" idx="12"/>
          </p:nvPr>
        </p:nvSpPr>
        <p:spPr>
          <a:xfrm>
            <a:off x="9081492" y="6703595"/>
            <a:ext cx="2893219" cy="385072"/>
          </a:xfrm>
          <a:prstGeom prst="rect">
            <a:avLst/>
          </a:prstGeom>
        </p:spPr>
        <p:txBody>
          <a:bodyPr lIns="96433" tIns="48216" rIns="96433" bIns="48216"/>
          <a:lstStyle/>
          <a:p>
            <a:fld id="{E6D709F0-0986-1D40-AB79-D64FE7BDF1FB}" type="slidenum">
              <a:rPr kumimoji="1" lang="zh-CN" altLang="en-US" smtClean="0"/>
            </a:fld>
            <a:endParaRPr kumimoji="1" lang="zh-CN" altLang="en-US"/>
          </a:p>
        </p:txBody>
      </p:sp>
      <p:pic>
        <p:nvPicPr>
          <p:cNvPr id="6" name="图片 5"/>
          <p:cNvPicPr>
            <a:picLocks noChangeAspect="1"/>
          </p:cNvPicPr>
          <p:nvPr userDrawn="1"/>
        </p:nvPicPr>
        <p:blipFill>
          <a:blip r:embed="rId2"/>
          <a:stretch>
            <a:fillRect/>
          </a:stretch>
        </p:blipFill>
        <p:spPr>
          <a:xfrm>
            <a:off x="1535865" y="1329640"/>
            <a:ext cx="4893510" cy="1346763"/>
          </a:xfrm>
          <a:prstGeom prst="rect">
            <a:avLst/>
          </a:prstGeom>
        </p:spPr>
      </p:pic>
      <p:cxnSp>
        <p:nvCxnSpPr>
          <p:cNvPr id="8" name="直线连接符 7"/>
          <p:cNvCxnSpPr/>
          <p:nvPr userDrawn="1"/>
        </p:nvCxnSpPr>
        <p:spPr>
          <a:xfrm>
            <a:off x="6794681" y="1329640"/>
            <a:ext cx="0" cy="3798967"/>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userDrawn="1"/>
        </p:nvSpPr>
        <p:spPr>
          <a:xfrm>
            <a:off x="7283398" y="1865843"/>
            <a:ext cx="4649708" cy="2590364"/>
          </a:xfrm>
          <a:prstGeom prst="rect">
            <a:avLst/>
          </a:prstGeom>
          <a:noFill/>
        </p:spPr>
        <p:txBody>
          <a:bodyPr wrap="none" lIns="96433" tIns="48216" rIns="96433" bIns="48216" rtlCol="0">
            <a:spAutoFit/>
          </a:bodyPr>
          <a:lstStyle/>
          <a:p>
            <a:r>
              <a:rPr kumimoji="1" lang="en-US" altLang="zh-CN" dirty="0" smtClean="0"/>
              <a:t>ArchData</a:t>
            </a:r>
            <a:r>
              <a:rPr kumimoji="1" lang="zh-CN" altLang="en-US" dirty="0" smtClean="0"/>
              <a:t>技术峰会全国巡回</a:t>
            </a:r>
            <a:endParaRPr kumimoji="1" lang="en-US" altLang="zh-CN" dirty="0" smtClean="0"/>
          </a:p>
          <a:p>
            <a:r>
              <a:rPr kumimoji="1" lang="zh-CN" altLang="en-US" i="1" dirty="0" smtClean="0"/>
              <a:t>上海</a:t>
            </a:r>
            <a:r>
              <a:rPr kumimoji="1" lang="en-US" altLang="zh-CN" i="1" dirty="0" smtClean="0"/>
              <a:t>9</a:t>
            </a:r>
            <a:r>
              <a:rPr kumimoji="1" lang="zh-CN" altLang="en-US" i="1" dirty="0" smtClean="0"/>
              <a:t>月，北京</a:t>
            </a:r>
            <a:r>
              <a:rPr kumimoji="1" lang="en-US" altLang="zh-CN" i="1" dirty="0" smtClean="0"/>
              <a:t>9</a:t>
            </a:r>
            <a:r>
              <a:rPr kumimoji="1" lang="zh-CN" altLang="en-US" i="1" dirty="0" smtClean="0"/>
              <a:t>月，成都</a:t>
            </a:r>
            <a:r>
              <a:rPr kumimoji="1" lang="en-US" altLang="zh-CN" i="1" dirty="0" smtClean="0"/>
              <a:t>10</a:t>
            </a:r>
            <a:r>
              <a:rPr kumimoji="1" lang="zh-CN" altLang="en-US" i="1" dirty="0" smtClean="0"/>
              <a:t>月，南京</a:t>
            </a:r>
            <a:r>
              <a:rPr kumimoji="1" lang="en-US" altLang="zh-CN" i="1" dirty="0" smtClean="0"/>
              <a:t>10</a:t>
            </a:r>
            <a:r>
              <a:rPr kumimoji="1" lang="zh-CN" altLang="en-US" i="1" dirty="0" smtClean="0"/>
              <a:t>月，</a:t>
            </a:r>
            <a:endParaRPr kumimoji="1" lang="en-US" altLang="zh-CN" i="1" dirty="0" smtClean="0"/>
          </a:p>
          <a:p>
            <a:r>
              <a:rPr kumimoji="1" lang="zh-CN" altLang="en-US" i="1" dirty="0" smtClean="0"/>
              <a:t>长沙</a:t>
            </a:r>
            <a:r>
              <a:rPr kumimoji="1" lang="en-US" altLang="zh-CN" i="1" dirty="0" smtClean="0"/>
              <a:t>11</a:t>
            </a:r>
            <a:r>
              <a:rPr kumimoji="1" lang="zh-CN" altLang="en-US" i="1" dirty="0" smtClean="0"/>
              <a:t>月，广州</a:t>
            </a:r>
            <a:r>
              <a:rPr kumimoji="1" lang="en-US" altLang="zh-CN" i="1" dirty="0" smtClean="0"/>
              <a:t>11</a:t>
            </a:r>
            <a:r>
              <a:rPr kumimoji="1" lang="zh-CN" altLang="en-US" i="1" dirty="0" smtClean="0"/>
              <a:t>月</a:t>
            </a:r>
            <a:endParaRPr kumimoji="1" lang="en-US" altLang="zh-CN" i="1" dirty="0" smtClean="0"/>
          </a:p>
          <a:p>
            <a:r>
              <a:rPr kumimoji="1" lang="zh-CN" altLang="en-US" i="0" dirty="0" smtClean="0"/>
              <a:t>中生代咨询内训</a:t>
            </a:r>
            <a:endParaRPr kumimoji="1" lang="en-US" altLang="zh-CN" i="0" dirty="0" smtClean="0"/>
          </a:p>
          <a:p>
            <a:r>
              <a:rPr kumimoji="1" lang="zh-CN" altLang="en-US" i="1" dirty="0" smtClean="0"/>
              <a:t>技术架构，研发管理，敏捷开发，大数据</a:t>
            </a:r>
            <a:endParaRPr kumimoji="1" lang="en-US" altLang="zh-CN" i="1" dirty="0" smtClean="0"/>
          </a:p>
          <a:p>
            <a:r>
              <a:rPr kumimoji="1" lang="zh-CN" altLang="en-US" i="1" dirty="0" smtClean="0"/>
              <a:t>微服务，</a:t>
            </a:r>
            <a:r>
              <a:rPr kumimoji="1" lang="en-US" altLang="zh-CN" i="1" dirty="0" smtClean="0"/>
              <a:t>AI</a:t>
            </a:r>
            <a:r>
              <a:rPr kumimoji="1" lang="zh-CN" altLang="en-US" i="1" dirty="0" smtClean="0"/>
              <a:t>，机器学习</a:t>
            </a:r>
            <a:endParaRPr kumimoji="1" lang="en-US" altLang="zh-CN" i="1" dirty="0" smtClean="0"/>
          </a:p>
          <a:p>
            <a:r>
              <a:rPr kumimoji="1" lang="zh-CN" altLang="en-US" i="0" dirty="0" smtClean="0"/>
              <a:t>中生代人才内推</a:t>
            </a:r>
            <a:endParaRPr kumimoji="1" lang="en-US" altLang="zh-CN" i="0" dirty="0" smtClean="0"/>
          </a:p>
          <a:p>
            <a:r>
              <a:rPr kumimoji="1" lang="zh-CN" altLang="en-US" i="1" dirty="0" smtClean="0"/>
              <a:t>对接研发主管，内推精准人才</a:t>
            </a:r>
            <a:endParaRPr kumimoji="1" lang="en-US" altLang="zh-CN" i="1" dirty="0" smtClean="0"/>
          </a:p>
          <a:p>
            <a:endParaRPr kumimoji="1" lang="zh-CN" altLang="en-US" i="0" dirty="0"/>
          </a:p>
        </p:txBody>
      </p:sp>
      <p:pic>
        <p:nvPicPr>
          <p:cNvPr id="10" name="图片 9"/>
          <p:cNvPicPr>
            <a:picLocks noChangeAspect="1"/>
          </p:cNvPicPr>
          <p:nvPr userDrawn="1"/>
        </p:nvPicPr>
        <p:blipFill>
          <a:blip r:embed="rId3"/>
          <a:stretch>
            <a:fillRect/>
          </a:stretch>
        </p:blipFill>
        <p:spPr>
          <a:xfrm>
            <a:off x="2822436" y="2843935"/>
            <a:ext cx="2899040" cy="2893060"/>
          </a:xfrm>
          <a:prstGeom prst="rect">
            <a:avLst/>
          </a:prstGeom>
          <a:ln>
            <a:solidFill>
              <a:schemeClr val="accent1"/>
            </a:solid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5.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560" y="-155575"/>
            <a:ext cx="12894310" cy="7281545"/>
          </a:xfrm>
          <a:prstGeom prst="rect">
            <a:avLst/>
          </a:prstGeom>
          <a:blipFill dpi="0" rotWithShape="1">
            <a:blip r:embed="rId1" cstate="email">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162841" y="0"/>
            <a:ext cx="8911592" cy="7232650"/>
          </a:xfrm>
          <a:custGeom>
            <a:avLst/>
            <a:gdLst>
              <a:gd name="connsiteX0" fmla="*/ 0 w 8449973"/>
              <a:gd name="connsiteY0" fmla="*/ 0 h 6858000"/>
              <a:gd name="connsiteX1" fmla="*/ 6092632 w 8449973"/>
              <a:gd name="connsiteY1" fmla="*/ 0 h 6858000"/>
              <a:gd name="connsiteX2" fmla="*/ 8449973 w 8449973"/>
              <a:gd name="connsiteY2" fmla="*/ 4304051 h 6858000"/>
              <a:gd name="connsiteX3" fmla="*/ 3786954 w 8449973"/>
              <a:gd name="connsiteY3" fmla="*/ 6858000 h 6858000"/>
              <a:gd name="connsiteX4" fmla="*/ 0 w 844997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973" h="6858000">
                <a:moveTo>
                  <a:pt x="0" y="0"/>
                </a:moveTo>
                <a:lnTo>
                  <a:pt x="6092632" y="0"/>
                </a:lnTo>
                <a:lnTo>
                  <a:pt x="8449973" y="4304051"/>
                </a:lnTo>
                <a:lnTo>
                  <a:pt x="3786954" y="6858000"/>
                </a:lnTo>
                <a:lnTo>
                  <a:pt x="0" y="6858000"/>
                </a:lnTo>
                <a:close/>
              </a:path>
            </a:pathLst>
          </a:custGeom>
          <a:solidFill>
            <a:srgbClr val="212E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213054" y="0"/>
            <a:ext cx="4974033" cy="7367997"/>
            <a:chOff x="3994484" y="0"/>
            <a:chExt cx="4716379" cy="6986336"/>
          </a:xfrm>
        </p:grpSpPr>
        <p:cxnSp>
          <p:nvCxnSpPr>
            <p:cNvPr id="25" name="直接连接符 24"/>
            <p:cNvCxnSpPr/>
            <p:nvPr/>
          </p:nvCxnSpPr>
          <p:spPr>
            <a:xfrm>
              <a:off x="6309310" y="0"/>
              <a:ext cx="2396064" cy="4395536"/>
            </a:xfrm>
            <a:prstGeom prst="line">
              <a:avLst/>
            </a:prstGeom>
            <a:ln>
              <a:solidFill>
                <a:srgbClr val="212E3C"/>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994484" y="4395536"/>
              <a:ext cx="4716379" cy="2590800"/>
            </a:xfrm>
            <a:prstGeom prst="line">
              <a:avLst/>
            </a:prstGeom>
            <a:ln>
              <a:solidFill>
                <a:srgbClr val="212E3C"/>
              </a:solidFill>
            </a:ln>
          </p:spPr>
          <p:style>
            <a:lnRef idx="1">
              <a:schemeClr val="accent1"/>
            </a:lnRef>
            <a:fillRef idx="0">
              <a:schemeClr val="accent1"/>
            </a:fillRef>
            <a:effectRef idx="0">
              <a:schemeClr val="accent1"/>
            </a:effectRef>
            <a:fontRef idx="minor">
              <a:schemeClr val="tx1"/>
            </a:fontRef>
          </p:style>
        </p:cxnSp>
      </p:grpSp>
      <p:sp>
        <p:nvSpPr>
          <p:cNvPr id="11" name="矩形 259"/>
          <p:cNvSpPr>
            <a:spLocks noChangeArrowheads="1"/>
          </p:cNvSpPr>
          <p:nvPr/>
        </p:nvSpPr>
        <p:spPr bwMode="auto">
          <a:xfrm>
            <a:off x="812751" y="4990445"/>
            <a:ext cx="5040560" cy="76835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b="1" cap="all" dirty="0" smtClean="0">
                <a:solidFill>
                  <a:schemeClr val="bg1"/>
                </a:solidFill>
                <a:latin typeface="+mn-ea"/>
                <a:ea typeface="+mn-ea"/>
                <a:cs typeface="Arial" panose="020B0604020202020204" pitchFamily="34" charset="0"/>
              </a:rPr>
              <a:t>主讲人：冯贵彬</a:t>
            </a:r>
            <a:endParaRPr lang="zh-CN" altLang="en-US" sz="2000" b="1" cap="all" dirty="0" smtClean="0">
              <a:solidFill>
                <a:schemeClr val="bg1"/>
              </a:solidFill>
              <a:latin typeface="+mn-ea"/>
              <a:ea typeface="+mn-ea"/>
              <a:cs typeface="Arial" panose="020B0604020202020204" pitchFamily="34" charset="0"/>
            </a:endParaRPr>
          </a:p>
          <a:p>
            <a:pPr>
              <a:buNone/>
            </a:pPr>
            <a:r>
              <a:rPr lang="en-US" altLang="zh-CN" sz="2000" b="1" cap="all" dirty="0" smtClean="0">
                <a:solidFill>
                  <a:schemeClr val="bg1"/>
                </a:solidFill>
                <a:latin typeface="+mn-ea"/>
                <a:ea typeface="+mn-ea"/>
                <a:cs typeface="Arial" panose="020B0604020202020204" pitchFamily="34" charset="0"/>
              </a:rPr>
              <a:t>2018</a:t>
            </a:r>
            <a:r>
              <a:rPr lang="zh-CN" altLang="en-US" sz="2000" b="1" cap="all" dirty="0" smtClean="0">
                <a:solidFill>
                  <a:schemeClr val="bg1"/>
                </a:solidFill>
                <a:latin typeface="+mn-ea"/>
                <a:ea typeface="+mn-ea"/>
                <a:cs typeface="Arial" panose="020B0604020202020204" pitchFamily="34" charset="0"/>
              </a:rPr>
              <a:t>年</a:t>
            </a:r>
            <a:r>
              <a:rPr lang="en-US" altLang="zh-CN" sz="2000" b="1" cap="all" dirty="0" smtClean="0">
                <a:solidFill>
                  <a:schemeClr val="bg1"/>
                </a:solidFill>
                <a:latin typeface="+mn-ea"/>
                <a:ea typeface="+mn-ea"/>
                <a:cs typeface="Arial" panose="020B0604020202020204" pitchFamily="34" charset="0"/>
              </a:rPr>
              <a:t>1</a:t>
            </a:r>
            <a:r>
              <a:rPr lang="zh-CN" altLang="en-US" sz="2000" b="1" cap="all" dirty="0" smtClean="0">
                <a:solidFill>
                  <a:schemeClr val="bg1"/>
                </a:solidFill>
                <a:latin typeface="+mn-ea"/>
                <a:ea typeface="+mn-ea"/>
                <a:cs typeface="Arial" panose="020B0604020202020204" pitchFamily="34" charset="0"/>
              </a:rPr>
              <a:t>月</a:t>
            </a:r>
            <a:r>
              <a:rPr lang="en-US" altLang="zh-CN" sz="2000" b="1" cap="all" dirty="0" smtClean="0">
                <a:solidFill>
                  <a:schemeClr val="bg1"/>
                </a:solidFill>
                <a:latin typeface="+mn-ea"/>
                <a:ea typeface="+mn-ea"/>
                <a:cs typeface="Arial" panose="020B0604020202020204" pitchFamily="34" charset="0"/>
              </a:rPr>
              <a:t>24</a:t>
            </a:r>
            <a:r>
              <a:rPr lang="zh-CN" altLang="en-US" sz="2000" b="1" cap="all" dirty="0" smtClean="0">
                <a:solidFill>
                  <a:schemeClr val="bg1"/>
                </a:solidFill>
                <a:latin typeface="+mn-ea"/>
                <a:ea typeface="+mn-ea"/>
                <a:cs typeface="Arial" panose="020B0604020202020204" pitchFamily="34" charset="0"/>
              </a:rPr>
              <a:t>日</a:t>
            </a:r>
            <a:endParaRPr lang="zh-CN" altLang="en-US" sz="2000" b="1" cap="all" dirty="0" smtClean="0">
              <a:solidFill>
                <a:schemeClr val="bg1"/>
              </a:solidFill>
              <a:latin typeface="+mn-ea"/>
              <a:ea typeface="+mn-ea"/>
              <a:cs typeface="Arial" panose="020B0604020202020204" pitchFamily="34" charset="0"/>
            </a:endParaRPr>
          </a:p>
        </p:txBody>
      </p:sp>
      <p:sp>
        <p:nvSpPr>
          <p:cNvPr id="12" name="矩形 259"/>
          <p:cNvSpPr>
            <a:spLocks noChangeArrowheads="1"/>
          </p:cNvSpPr>
          <p:nvPr/>
        </p:nvSpPr>
        <p:spPr bwMode="auto">
          <a:xfrm>
            <a:off x="812800" y="2999105"/>
            <a:ext cx="5793740" cy="92202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cap="all" dirty="0" smtClean="0">
                <a:solidFill>
                  <a:srgbClr val="FBBF09"/>
                </a:solidFill>
                <a:cs typeface="Arial" panose="020B0604020202020204" pitchFamily="34" charset="0"/>
              </a:rPr>
              <a:t>区块链解析</a:t>
            </a:r>
            <a:endParaRPr lang="zh-CN" altLang="en-US" sz="5400" cap="all" dirty="0">
              <a:solidFill>
                <a:srgbClr val="FBBF09"/>
              </a:solidFill>
              <a:cs typeface="Arial" panose="020B0604020202020204" pitchFamily="34" charset="0"/>
            </a:endParaRPr>
          </a:p>
        </p:txBody>
      </p:sp>
      <p:cxnSp>
        <p:nvCxnSpPr>
          <p:cNvPr id="13" name="直接连接符 12"/>
          <p:cNvCxnSpPr/>
          <p:nvPr/>
        </p:nvCxnSpPr>
        <p:spPr>
          <a:xfrm>
            <a:off x="924560" y="3880485"/>
            <a:ext cx="5144770" cy="2413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259"/>
          <p:cNvSpPr>
            <a:spLocks noChangeArrowheads="1"/>
          </p:cNvSpPr>
          <p:nvPr/>
        </p:nvSpPr>
        <p:spPr bwMode="auto">
          <a:xfrm>
            <a:off x="812800" y="3856355"/>
            <a:ext cx="5187950" cy="50673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50000"/>
              </a:lnSpc>
              <a:buNone/>
            </a:pPr>
            <a:r>
              <a:rPr lang="en-US" altLang="zh-CN" sz="1800" dirty="0" smtClean="0">
                <a:solidFill>
                  <a:schemeClr val="bg1"/>
                </a:solidFill>
                <a:latin typeface="Arial" panose="020B0604020202020204" pitchFamily="34" charset="0"/>
                <a:cs typeface="Arial" panose="020B0604020202020204" pitchFamily="34" charset="0"/>
              </a:rPr>
              <a:t>BlockChain</a:t>
            </a:r>
            <a:endParaRPr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2"/>
                                        </p:tgtEl>
                                        <p:attrNameLst>
                                          <p:attrName>ppt_y</p:attrName>
                                        </p:attrNameLst>
                                      </p:cBhvr>
                                      <p:tavLst>
                                        <p:tav tm="0">
                                          <p:val>
                                            <p:strVal val="#ppt_y"/>
                                          </p:val>
                                        </p:tav>
                                        <p:tav tm="100000">
                                          <p:val>
                                            <p:strVal val="#ppt_y"/>
                                          </p:val>
                                        </p:tav>
                                      </p:tavLst>
                                    </p:anim>
                                    <p:anim calcmode="lin" valueType="num">
                                      <p:cBhvr>
                                        <p:cTn id="22"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2"/>
                                        </p:tgtEl>
                                      </p:cBhvr>
                                    </p:animEffect>
                                  </p:childTnLst>
                                </p:cTn>
                              </p:par>
                            </p:childTnLst>
                          </p:cTn>
                        </p:par>
                        <p:par>
                          <p:cTn id="25" fill="hold">
                            <p:stCondLst>
                              <p:cond delay="27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childTnLst>
                          </p:cTn>
                        </p:par>
                        <p:par>
                          <p:cTn id="29" fill="hold">
                            <p:stCondLst>
                              <p:cond delay="32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37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465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20"/>
                                        </p:tgtEl>
                                      </p:cBhvr>
                                    </p:animEffect>
                                    <p:animScale>
                                      <p:cBhvr>
                                        <p:cTn id="44" dur="250" autoRev="1" fill="hold"/>
                                        <p:tgtEl>
                                          <p:spTgt spid="20"/>
                                        </p:tgtEl>
                                      </p:cBhvr>
                                      <p:by x="105000" y="105000"/>
                                    </p:animScale>
                                  </p:childTnLst>
                                </p:cTn>
                              </p:par>
                            </p:childTnLst>
                          </p:cTn>
                        </p:par>
                        <p:par>
                          <p:cTn id="45" fill="hold">
                            <p:stCondLst>
                              <p:cond delay="5150"/>
                            </p:stCondLst>
                            <p:childTnLst>
                              <p:par>
                                <p:cTn id="46" presetID="41" presetClass="entr" presetSubtype="0" fill="hold" grpId="0" nodeType="afterEffect">
                                  <p:stCondLst>
                                    <p:cond delay="0"/>
                                  </p:stCondLst>
                                  <p:iterate type="lt">
                                    <p:tmPct val="10000"/>
                                  </p:iterate>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11"/>
                                        </p:tgtEl>
                                        <p:attrNameLst>
                                          <p:attrName>ppt_y</p:attrName>
                                        </p:attrNameLst>
                                      </p:cBhvr>
                                      <p:tavLst>
                                        <p:tav tm="0">
                                          <p:val>
                                            <p:strVal val="#ppt_y"/>
                                          </p:val>
                                        </p:tav>
                                        <p:tav tm="100000">
                                          <p:val>
                                            <p:strVal val="#ppt_y"/>
                                          </p:val>
                                        </p:tav>
                                      </p:tavLst>
                                    </p:anim>
                                    <p:anim calcmode="lin" valueType="num">
                                      <p:cBhvr>
                                        <p:cTn id="50"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2" dur="500" tmFilter="0,0; .5, 1; 1, 1"/>
                                        <p:tgtEl>
                                          <p:spTgt spid="11"/>
                                        </p:tgtEl>
                                      </p:cBhvr>
                                    </p:animEffect>
                                  </p:childTnLst>
                                </p:cTn>
                              </p:par>
                            </p:childTnLst>
                          </p:cTn>
                        </p:par>
                        <p:par>
                          <p:cTn id="53" fill="hold">
                            <p:stCondLst>
                              <p:cond delay="6449"/>
                            </p:stCondLst>
                            <p:childTnLst>
                              <p:par>
                                <p:cTn id="54" presetID="26" presetClass="emph" presetSubtype="0" fill="hold" grpId="1" nodeType="afterEffect">
                                  <p:stCondLst>
                                    <p:cond delay="0"/>
                                  </p:stCondLst>
                                  <p:iterate type="lt">
                                    <p:tmPct val="0"/>
                                  </p:iterate>
                                  <p:childTnLst>
                                    <p:animEffect transition="out" filter="fade">
                                      <p:cBhvr>
                                        <p:cTn id="55" dur="500" tmFilter="0, 0; .2, .5; .8, .5; 1, 0"/>
                                        <p:tgtEl>
                                          <p:spTgt spid="11"/>
                                        </p:tgtEl>
                                      </p:cBhvr>
                                    </p:animEffect>
                                    <p:animScale>
                                      <p:cBhvr>
                                        <p:cTn id="56"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3" grpId="0" bldLvl="0" animBg="1"/>
      <p:bldP spid="11" grpId="0"/>
      <p:bldP spid="11" grpId="1"/>
      <p:bldP spid="12" grpId="0"/>
      <p:bldP spid="12" grpId="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33730" y="854710"/>
            <a:ext cx="11891010" cy="645160"/>
          </a:xfrm>
          <a:prstGeom prst="rect">
            <a:avLst/>
          </a:prstGeom>
          <a:noFill/>
        </p:spPr>
        <p:txBody>
          <a:bodyPr wrap="square" rtlCol="0" anchor="t">
            <a:spAutoFit/>
          </a:bodyPr>
          <a:p>
            <a:r>
              <a:rPr lang="en-US" altLang="zh-CN"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、块链解决的问题：</a:t>
            </a:r>
            <a:r>
              <a:rPr lang="zh-CN" altLang="en-US"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区块链最重要的是解决了中介信用的问题。在过去，两个互不认识和信任的人要达成协作是很难的，必须要依靠第三方权威机构，通过区块链技术完全可以实现互信的转账行为。</a:t>
            </a:r>
            <a:endParaRPr lang="en-US" altLang="zh-CN"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633730" y="2171065"/>
            <a:ext cx="11891010" cy="1198880"/>
          </a:xfrm>
          <a:prstGeom prst="rect">
            <a:avLst/>
          </a:prstGeom>
          <a:noFill/>
        </p:spPr>
        <p:txBody>
          <a:bodyPr wrap="square" rtlCol="0" anchor="t">
            <a:spAutoFit/>
          </a:bodyPr>
          <a:p>
            <a:r>
              <a:rPr lang="zh-CN"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疑问？</a:t>
            </a:r>
            <a:endParaRPr lang="zh-CN"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分叉问题：</a:t>
            </a:r>
            <a:r>
              <a:rPr lang="zh-CN" altLang="en-US"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即使区块链是可靠的，现在还有一个问题没有解决：如果两个人同时向区块链写入数据，也就是说，同时有两个区块加入，因为它们都连着前一个区块，就形成了分叉。这时应该采纳哪一个区块呢？</a:t>
            </a:r>
            <a:endParaRPr lang="zh-CN" altLang="en-US"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3" descr="IMG_256"/>
          <p:cNvPicPr>
            <a:picLocks noChangeAspect="1"/>
          </p:cNvPicPr>
          <p:nvPr/>
        </p:nvPicPr>
        <p:blipFill>
          <a:blip r:embed="rId1"/>
          <a:stretch>
            <a:fillRect/>
          </a:stretch>
        </p:blipFill>
        <p:spPr>
          <a:xfrm>
            <a:off x="4572635" y="3369945"/>
            <a:ext cx="3714750" cy="1238250"/>
          </a:xfrm>
          <a:prstGeom prst="rect">
            <a:avLst/>
          </a:prstGeom>
          <a:noFill/>
          <a:ln w="9525">
            <a:noFill/>
          </a:ln>
        </p:spPr>
      </p:pic>
      <p:sp>
        <p:nvSpPr>
          <p:cNvPr id="100" name="文本框 99"/>
          <p:cNvSpPr txBox="1"/>
          <p:nvPr/>
        </p:nvSpPr>
        <p:spPr>
          <a:xfrm>
            <a:off x="838200" y="4608195"/>
            <a:ext cx="11686540" cy="645160"/>
          </a:xfrm>
          <a:prstGeom prst="rect">
            <a:avLst/>
          </a:prstGeom>
          <a:noFill/>
          <a:ln w="9525">
            <a:noFill/>
          </a:ln>
        </p:spPr>
        <p:txBody>
          <a:bodyPr wrap="square">
            <a:spAutoFit/>
          </a:bodyPr>
          <a:p>
            <a:pPr marL="0" indent="266700"/>
            <a:r>
              <a:rPr lang="zh-CN" altLang="en-US" sz="1800" b="0">
                <a:latin typeface="+mn-ea"/>
                <a:ea typeface="+mn-ea"/>
                <a:cs typeface="宋体" panose="02010600030101010101" pitchFamily="2" charset="-122"/>
              </a:rPr>
              <a:t>现在的规则是，新节点总是采用最长的那条区块链。如果区块链有分叉，将看哪个分支在分叉点后面，先达到</a:t>
            </a:r>
            <a:r>
              <a:rPr lang="en-US" altLang="zh-CN" sz="1800" b="0">
                <a:latin typeface="+mn-ea"/>
                <a:ea typeface="+mn-ea"/>
                <a:cs typeface="宋体" panose="02010600030101010101" pitchFamily="2" charset="-122"/>
              </a:rPr>
              <a:t>6</a:t>
            </a:r>
            <a:r>
              <a:rPr lang="zh-CN" altLang="en-US" sz="1800" b="0">
                <a:latin typeface="+mn-ea"/>
                <a:ea typeface="+mn-ea"/>
                <a:cs typeface="宋体" panose="02010600030101010101" pitchFamily="2" charset="-122"/>
              </a:rPr>
              <a:t>个新区块（称为</a:t>
            </a:r>
            <a:r>
              <a:rPr lang="en-US" altLang="zh-CN" sz="1800" b="0">
                <a:latin typeface="+mn-ea"/>
                <a:ea typeface="+mn-ea"/>
                <a:cs typeface="Calibri" panose="020F0502020204030204" pitchFamily="34" charset="0"/>
              </a:rPr>
              <a:t>"</a:t>
            </a:r>
            <a:r>
              <a:rPr lang="zh-CN" altLang="en-US" sz="1800" b="0">
                <a:latin typeface="+mn-ea"/>
                <a:ea typeface="+mn-ea"/>
                <a:cs typeface="宋体" panose="02010600030101010101" pitchFamily="2" charset="-122"/>
              </a:rPr>
              <a:t>六次确认</a:t>
            </a:r>
            <a:r>
              <a:rPr lang="en-US" altLang="zh-CN" sz="1800" b="0">
                <a:latin typeface="+mn-ea"/>
                <a:ea typeface="+mn-ea"/>
                <a:cs typeface="Calibri" panose="020F0502020204030204" pitchFamily="34" charset="0"/>
              </a:rPr>
              <a:t>"</a:t>
            </a:r>
            <a:r>
              <a:rPr lang="zh-CN" altLang="en-US" sz="1800" b="0">
                <a:latin typeface="+mn-ea"/>
                <a:ea typeface="+mn-ea"/>
                <a:cs typeface="宋体" panose="02010600030101010101" pitchFamily="2" charset="-122"/>
              </a:rPr>
              <a:t>）。按照</a:t>
            </a:r>
            <a:r>
              <a:rPr lang="en-US" altLang="zh-CN" sz="1800" b="0">
                <a:latin typeface="+mn-ea"/>
                <a:ea typeface="+mn-ea"/>
                <a:cs typeface="Calibri" panose="020F0502020204030204" pitchFamily="34" charset="0"/>
              </a:rPr>
              <a:t>10</a:t>
            </a:r>
            <a:r>
              <a:rPr lang="zh-CN" altLang="en-US" sz="1800" b="0">
                <a:latin typeface="+mn-ea"/>
                <a:ea typeface="+mn-ea"/>
                <a:cs typeface="宋体" panose="02010600030101010101" pitchFamily="2" charset="-122"/>
              </a:rPr>
              <a:t>分钟一个区块计算，一小时就可以确认。</a:t>
            </a:r>
            <a:endParaRPr lang="zh-CN" altLang="en-US" sz="1800">
              <a:latin typeface="+mn-ea"/>
              <a:ea typeface="+mn-ea"/>
            </a:endParaRPr>
          </a:p>
        </p:txBody>
      </p:sp>
      <p:pic>
        <p:nvPicPr>
          <p:cNvPr id="9" name="图片 4" descr="IMG_256"/>
          <p:cNvPicPr>
            <a:picLocks noChangeAspect="1"/>
          </p:cNvPicPr>
          <p:nvPr/>
        </p:nvPicPr>
        <p:blipFill>
          <a:blip r:embed="rId2"/>
          <a:stretch>
            <a:fillRect/>
          </a:stretch>
        </p:blipFill>
        <p:spPr>
          <a:xfrm>
            <a:off x="4176713" y="5253038"/>
            <a:ext cx="4505325" cy="828675"/>
          </a:xfrm>
          <a:prstGeom prst="rect">
            <a:avLst/>
          </a:prstGeom>
          <a:noFill/>
          <a:ln w="9525">
            <a:noFill/>
          </a:ln>
        </p:spPr>
      </p:pic>
      <p:sp>
        <p:nvSpPr>
          <p:cNvPr id="5" name="文本框 4"/>
          <p:cNvSpPr txBox="1"/>
          <p:nvPr/>
        </p:nvSpPr>
        <p:spPr>
          <a:xfrm>
            <a:off x="634365" y="6398895"/>
            <a:ext cx="11890375" cy="645160"/>
          </a:xfrm>
          <a:prstGeom prst="rect">
            <a:avLst/>
          </a:prstGeom>
          <a:noFill/>
          <a:ln w="9525">
            <a:noFill/>
          </a:ln>
        </p:spPr>
        <p:txBody>
          <a:bodyPr wrap="square">
            <a:spAutoFit/>
          </a:bodyPr>
          <a:p>
            <a:pPr marL="0" indent="266700"/>
            <a:r>
              <a:rPr lang="zh-CN" altLang="en-US" sz="1800" b="0">
                <a:latin typeface="+mn-ea"/>
                <a:ea typeface="+mn-ea"/>
                <a:cs typeface="宋体" panose="02010600030101010101" pitchFamily="2" charset="-122"/>
              </a:rPr>
              <a:t>由于新区块的生成速度由计算能力决定，所以这条规则就是说，拥有大多数计算能力的那条分支，就是正宗的比特链。</a:t>
            </a:r>
            <a:endParaRPr lang="zh-CN" altLang="en-US" sz="1800">
              <a:latin typeface="+mn-ea"/>
              <a:ea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05" y="0"/>
            <a:ext cx="12858045" cy="7232650"/>
          </a:xfrm>
          <a:prstGeom prst="rect">
            <a:avLst/>
          </a:prstGeom>
          <a:blipFill dpi="0" rotWithShape="1">
            <a:blip r:embed="rId1" cstate="print">
              <a:duotone>
                <a:prstClr val="black"/>
                <a:schemeClr val="tx2">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221053" y="2343695"/>
            <a:ext cx="2988073" cy="2545260"/>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10091732" y="2343696"/>
            <a:ext cx="2988073" cy="2545260"/>
          </a:xfrm>
          <a:prstGeom prst="triangle">
            <a:avLst/>
          </a:prstGeom>
          <a:solidFill>
            <a:srgbClr val="FB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917207" y="3067825"/>
            <a:ext cx="815466" cy="812362"/>
            <a:chOff x="7009562" y="1639318"/>
            <a:chExt cx="773225" cy="770282"/>
          </a:xfrm>
        </p:grpSpPr>
        <p:sp>
          <p:nvSpPr>
            <p:cNvPr id="10" name="椭圆 9"/>
            <p:cNvSpPr/>
            <p:nvPr/>
          </p:nvSpPr>
          <p:spPr>
            <a:xfrm>
              <a:off x="7012505" y="1639318"/>
              <a:ext cx="770282" cy="770282"/>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sp>
          <p:nvSpPr>
            <p:cNvPr id="11" name="文本框 10"/>
            <p:cNvSpPr txBox="1"/>
            <p:nvPr/>
          </p:nvSpPr>
          <p:spPr>
            <a:xfrm>
              <a:off x="7009562" y="1703654"/>
              <a:ext cx="716209" cy="641609"/>
            </a:xfrm>
            <a:prstGeom prst="rect">
              <a:avLst/>
            </a:prstGeom>
            <a:noFill/>
          </p:spPr>
          <p:txBody>
            <a:bodyPr wrap="none" rtlCol="0" anchor="ctr">
              <a:spAutoFit/>
            </a:bodyPr>
            <a:lstStyle/>
            <a:p>
              <a:pPr algn="ctr"/>
              <a:r>
                <a:rPr lang="en-US" altLang="zh-CN" sz="3795" dirty="0" smtClean="0">
                  <a:solidFill>
                    <a:schemeClr val="bg1"/>
                  </a:solidFill>
                  <a:latin typeface="微软雅黑" panose="020B0503020204020204" pitchFamily="34" charset="-122"/>
                  <a:ea typeface="微软雅黑" panose="020B0503020204020204" pitchFamily="34" charset="-122"/>
                </a:rPr>
                <a:t>02</a:t>
              </a:r>
              <a:endParaRPr lang="zh-CN" altLang="en-US" sz="3795"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32671" y="3213023"/>
            <a:ext cx="3027680" cy="521970"/>
          </a:xfrm>
          <a:prstGeom prst="rect">
            <a:avLst/>
          </a:prstGeom>
          <a:noFill/>
        </p:spPr>
        <p:txBody>
          <a:bodyPr wrap="none" rtlCol="0" anchor="ctr">
            <a:spAutoFit/>
          </a:bodyPr>
          <a:lstStyle/>
          <a:p>
            <a:pPr algn="r"/>
            <a:r>
              <a:rPr lang="zh-CN" altLang="en-US" sz="2800" dirty="0" smtClean="0">
                <a:solidFill>
                  <a:srgbClr val="FFFFFF"/>
                </a:solidFill>
                <a:ea typeface="微软雅黑" panose="020B0503020204020204" pitchFamily="34" charset="-122"/>
                <a:sym typeface="+mn-ea"/>
              </a:rPr>
              <a:t>区块链的基础架构</a:t>
            </a:r>
            <a:endParaRPr lang="zh-CN" altLang="en-US" sz="2800" dirty="0">
              <a:solidFill>
                <a:srgbClr val="FBBF09"/>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5"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110105" y="961390"/>
            <a:ext cx="7357244" cy="5589905"/>
            <a:chOff x="5340" y="2787"/>
            <a:chExt cx="9569" cy="7530"/>
          </a:xfrm>
        </p:grpSpPr>
        <p:pic>
          <p:nvPicPr>
            <p:cNvPr id="4" name="图片 3"/>
            <p:cNvPicPr>
              <a:picLocks noChangeAspect="1"/>
            </p:cNvPicPr>
            <p:nvPr/>
          </p:nvPicPr>
          <p:blipFill>
            <a:blip r:embed="rId1"/>
            <a:stretch>
              <a:fillRect/>
            </a:stretch>
          </p:blipFill>
          <p:spPr>
            <a:xfrm>
              <a:off x="5340" y="4003"/>
              <a:ext cx="9569" cy="6314"/>
            </a:xfrm>
            <a:prstGeom prst="rect">
              <a:avLst/>
            </a:prstGeom>
          </p:spPr>
        </p:pic>
        <p:sp>
          <p:nvSpPr>
            <p:cNvPr id="22" name="文本框 21"/>
            <p:cNvSpPr txBox="1"/>
            <p:nvPr/>
          </p:nvSpPr>
          <p:spPr>
            <a:xfrm>
              <a:off x="7100" y="2787"/>
              <a:ext cx="5017" cy="786"/>
            </a:xfrm>
            <a:prstGeom prst="rect">
              <a:avLst/>
            </a:prstGeom>
            <a:noFill/>
          </p:spPr>
          <p:txBody>
            <a:bodyPr wrap="square" rtlCol="0" anchor="t">
              <a:spAutoFit/>
            </a:bodyPr>
            <a:p>
              <a:r>
                <a:rPr lang="zh-CN" altLang="en-US" sz="3200"/>
                <a:t>区块链基础技术架构</a:t>
              </a:r>
              <a:endParaRPr lang="zh-CN" altLang="en-US" sz="3200"/>
            </a:p>
          </p:txBody>
        </p:sp>
      </p:grpSp>
    </p:spTree>
  </p:cSld>
  <p:clrMapOvr>
    <a:masterClrMapping/>
  </p:clrMapOvr>
  <mc:AlternateContent xmlns:mc="http://schemas.openxmlformats.org/markup-compatibility/2006">
    <mc:Choice xmlns:p14="http://schemas.microsoft.com/office/powerpoint/2010/main" Requires="p14">
      <p:transition spd="slow" p14:dur="1250" advTm="6000">
        <p14:flip dir="r"/>
      </p:transition>
    </mc:Choice>
    <mc:Fallback>
      <p:transition spd="slow" advTm="6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2740" y="840105"/>
            <a:ext cx="2632710" cy="583565"/>
          </a:xfrm>
          <a:prstGeom prst="rect">
            <a:avLst/>
          </a:prstGeom>
          <a:noFill/>
        </p:spPr>
        <p:txBody>
          <a:bodyPr wrap="none" rtlCol="0">
            <a:spAutoFit/>
          </a:bodyPr>
          <a:p>
            <a:r>
              <a:rPr lang="zh-CN" altLang="en-US" sz="3200" b="1"/>
              <a:t>技术架构解析</a:t>
            </a:r>
            <a:endParaRPr lang="zh-CN" altLang="en-US" sz="3200" b="1"/>
          </a:p>
        </p:txBody>
      </p:sp>
      <p:sp>
        <p:nvSpPr>
          <p:cNvPr id="22" name="文本框 21"/>
          <p:cNvSpPr txBox="1"/>
          <p:nvPr/>
        </p:nvSpPr>
        <p:spPr>
          <a:xfrm>
            <a:off x="332740" y="1804035"/>
            <a:ext cx="4983480" cy="368300"/>
          </a:xfrm>
          <a:prstGeom prst="rect">
            <a:avLst/>
          </a:prstGeom>
          <a:noFill/>
        </p:spPr>
        <p:txBody>
          <a:bodyPr wrap="none" rtlCol="0" anchor="t">
            <a:spAutoFit/>
          </a:bodyPr>
          <a:p>
            <a:r>
              <a:rPr lang="zh-CN" altLang="en-US"/>
              <a:t>应用层：主要由客户端完成记账、转账等功能。</a:t>
            </a:r>
            <a:endParaRPr lang="zh-CN" altLang="en-US"/>
          </a:p>
        </p:txBody>
      </p:sp>
      <p:sp>
        <p:nvSpPr>
          <p:cNvPr id="4" name="文本框 3"/>
          <p:cNvSpPr txBox="1"/>
          <p:nvPr/>
        </p:nvSpPr>
        <p:spPr>
          <a:xfrm>
            <a:off x="332740" y="2618105"/>
            <a:ext cx="12318365" cy="645160"/>
          </a:xfrm>
          <a:prstGeom prst="rect">
            <a:avLst/>
          </a:prstGeom>
          <a:noFill/>
        </p:spPr>
        <p:txBody>
          <a:bodyPr wrap="square" rtlCol="0" anchor="t">
            <a:spAutoFit/>
          </a:bodyPr>
          <a:p>
            <a:r>
              <a:rPr lang="zh-CN" altLang="en-US"/>
              <a:t>激励层：以比特币为例，所有的比特币均通过奖励给那些获取区块记账权的矿工的方式产生。另外一种激励方式就是所有的交易都需要支付手续费给记录区块的矿工。</a:t>
            </a:r>
            <a:endParaRPr lang="zh-CN" altLang="en-US"/>
          </a:p>
        </p:txBody>
      </p:sp>
      <p:sp>
        <p:nvSpPr>
          <p:cNvPr id="5" name="文本框 4"/>
          <p:cNvSpPr txBox="1"/>
          <p:nvPr/>
        </p:nvSpPr>
        <p:spPr>
          <a:xfrm>
            <a:off x="332740" y="3432175"/>
            <a:ext cx="12319000" cy="922020"/>
          </a:xfrm>
          <a:prstGeom prst="rect">
            <a:avLst/>
          </a:prstGeom>
          <a:noFill/>
        </p:spPr>
        <p:txBody>
          <a:bodyPr wrap="square" rtlCol="0" anchor="t">
            <a:spAutoFit/>
          </a:bodyPr>
          <a:p>
            <a:pPr algn="l"/>
            <a:r>
              <a:rPr lang="zh-CN" altLang="en-US"/>
              <a:t>共识层：以某种共识算法来处理某种事物。由于点对点网络下存在较高的网络延迟，各个节点所观察到的事务先后顺序不可能完全一致。因此区块链系统需要设计一种机制对在差不多时间内发生的事务的先后顺序进行共识。这种对一个时间窗口内的事务的先后顺序达成共识的算法被称为“共识机制”。（常见的共识算法：</a:t>
            </a:r>
            <a:r>
              <a:rPr lang="en-US" altLang="zh-CN"/>
              <a:t>PoW</a:t>
            </a:r>
            <a:r>
              <a:rPr lang="zh-CN" altLang="en-US"/>
              <a:t>、</a:t>
            </a:r>
            <a:r>
              <a:rPr lang="en-US" altLang="zh-CN"/>
              <a:t>PoS</a:t>
            </a:r>
            <a:r>
              <a:rPr lang="zh-CN" altLang="en-US"/>
              <a:t>）</a:t>
            </a:r>
            <a:endParaRPr lang="zh-CN" altLang="en-US"/>
          </a:p>
        </p:txBody>
      </p:sp>
      <p:sp>
        <p:nvSpPr>
          <p:cNvPr id="6" name="文本框 5"/>
          <p:cNvSpPr txBox="1"/>
          <p:nvPr/>
        </p:nvSpPr>
        <p:spPr>
          <a:xfrm>
            <a:off x="332740" y="4680585"/>
            <a:ext cx="12318365" cy="645160"/>
          </a:xfrm>
          <a:prstGeom prst="rect">
            <a:avLst/>
          </a:prstGeom>
          <a:noFill/>
        </p:spPr>
        <p:txBody>
          <a:bodyPr wrap="square" rtlCol="0" anchor="t">
            <a:spAutoFit/>
          </a:bodyPr>
          <a:p>
            <a:r>
              <a:rPr lang="zh-CN" altLang="en-US"/>
              <a:t>网络层：</a:t>
            </a:r>
            <a:r>
              <a:rPr lang="en-US" altLang="zh-CN"/>
              <a:t>P2P</a:t>
            </a:r>
            <a:r>
              <a:rPr lang="zh-CN" altLang="en-US"/>
              <a:t>网络，又称为点对点技术，没有中心服务器，由于服务是分散在各个结点之间进行的。所有某个节点遭到破坏时对其它部分的影响很小。</a:t>
            </a:r>
            <a:endParaRPr lang="zh-CN" altLang="en-US"/>
          </a:p>
        </p:txBody>
      </p:sp>
      <p:sp>
        <p:nvSpPr>
          <p:cNvPr id="7" name="文本框 6"/>
          <p:cNvSpPr txBox="1"/>
          <p:nvPr/>
        </p:nvSpPr>
        <p:spPr>
          <a:xfrm>
            <a:off x="332740" y="5781040"/>
            <a:ext cx="10821670" cy="368300"/>
          </a:xfrm>
          <a:prstGeom prst="rect">
            <a:avLst/>
          </a:prstGeom>
          <a:noFill/>
        </p:spPr>
        <p:txBody>
          <a:bodyPr wrap="none" rtlCol="0" anchor="t">
            <a:spAutoFit/>
          </a:bodyPr>
          <a:p>
            <a:r>
              <a:rPr lang="zh-CN" altLang="en-US"/>
              <a:t>数据层：</a:t>
            </a:r>
            <a:r>
              <a:rPr lang="en-US" altLang="zh-CN"/>
              <a:t>P2P</a:t>
            </a:r>
            <a:r>
              <a:rPr lang="zh-CN" altLang="en-US"/>
              <a:t>网络中的每个节点以区块链的形式保存着全总部的交易记录。每个节点都有一个唯一的私钥。</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6000">
        <p14:flip dir="r"/>
      </p:transition>
    </mc:Choice>
    <mc:Fallback>
      <p:transition spd="slow" advTm="6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05" y="0"/>
            <a:ext cx="12858045" cy="7232650"/>
          </a:xfrm>
          <a:prstGeom prst="rect">
            <a:avLst/>
          </a:prstGeom>
          <a:blipFill dpi="0" rotWithShape="1">
            <a:blip r:embed="rId1" cstate="print">
              <a:duotone>
                <a:prstClr val="black"/>
                <a:schemeClr val="tx2">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221053" y="2343695"/>
            <a:ext cx="2988073" cy="2545260"/>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10091732" y="2343696"/>
            <a:ext cx="2988073" cy="2545260"/>
          </a:xfrm>
          <a:prstGeom prst="triangle">
            <a:avLst/>
          </a:prstGeom>
          <a:solidFill>
            <a:srgbClr val="FB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916995" y="3067825"/>
            <a:ext cx="815678" cy="812362"/>
            <a:chOff x="7009361" y="1639318"/>
            <a:chExt cx="773426" cy="770282"/>
          </a:xfrm>
        </p:grpSpPr>
        <p:sp>
          <p:nvSpPr>
            <p:cNvPr id="10" name="椭圆 9"/>
            <p:cNvSpPr/>
            <p:nvPr/>
          </p:nvSpPr>
          <p:spPr>
            <a:xfrm>
              <a:off x="7012505" y="1639318"/>
              <a:ext cx="770282" cy="770282"/>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sp>
          <p:nvSpPr>
            <p:cNvPr id="11" name="文本框 10"/>
            <p:cNvSpPr txBox="1"/>
            <p:nvPr/>
          </p:nvSpPr>
          <p:spPr>
            <a:xfrm>
              <a:off x="7009361" y="1703660"/>
              <a:ext cx="716612" cy="641597"/>
            </a:xfrm>
            <a:prstGeom prst="rect">
              <a:avLst/>
            </a:prstGeom>
            <a:noFill/>
          </p:spPr>
          <p:txBody>
            <a:bodyPr wrap="none" rtlCol="0" anchor="ctr">
              <a:spAutoFit/>
            </a:bodyPr>
            <a:lstStyle/>
            <a:p>
              <a:pPr algn="ctr"/>
              <a:r>
                <a:rPr lang="en-US" altLang="zh-CN" sz="3795" dirty="0" smtClean="0">
                  <a:solidFill>
                    <a:schemeClr val="bg1"/>
                  </a:solidFill>
                  <a:latin typeface="微软雅黑" panose="020B0503020204020204" pitchFamily="34" charset="-122"/>
                  <a:ea typeface="微软雅黑" panose="020B0503020204020204" pitchFamily="34" charset="-122"/>
                </a:rPr>
                <a:t>0</a:t>
              </a:r>
              <a:r>
                <a:rPr lang="en-US" altLang="zh-CN" sz="3795" dirty="0">
                  <a:solidFill>
                    <a:schemeClr val="bg1"/>
                  </a:solidFill>
                  <a:latin typeface="微软雅黑" panose="020B0503020204020204" pitchFamily="34" charset="-122"/>
                  <a:ea typeface="微软雅黑" panose="020B0503020204020204" pitchFamily="34" charset="-122"/>
                </a:rPr>
                <a:t>3</a:t>
              </a:r>
              <a:endParaRPr lang="zh-CN" altLang="en-US" sz="3795"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732671" y="3212388"/>
            <a:ext cx="3027680" cy="521970"/>
          </a:xfrm>
          <a:prstGeom prst="rect">
            <a:avLst/>
          </a:prstGeom>
          <a:noFill/>
        </p:spPr>
        <p:txBody>
          <a:bodyPr wrap="none" rtlCol="0" anchor="ctr">
            <a:spAutoFit/>
          </a:bodyPr>
          <a:p>
            <a:pPr algn="r"/>
            <a:r>
              <a:rPr lang="zh-CN" altLang="en-US" sz="2800" dirty="0" smtClean="0">
                <a:solidFill>
                  <a:srgbClr val="FFFFFF"/>
                </a:solidFill>
                <a:ea typeface="微软雅黑" panose="020B0503020204020204" pitchFamily="34" charset="-122"/>
                <a:sym typeface="+mn-ea"/>
              </a:rPr>
              <a:t>区块链的未来应用</a:t>
            </a:r>
            <a:endParaRPr lang="zh-CN" altLang="en-US" sz="2800" dirty="0">
              <a:solidFill>
                <a:srgbClr val="FBBF09"/>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5"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575" y="1061085"/>
            <a:ext cx="12293600" cy="1753235"/>
          </a:xfrm>
          <a:prstGeom prst="rect">
            <a:avLst/>
          </a:prstGeom>
          <a:noFill/>
        </p:spPr>
        <p:txBody>
          <a:bodyPr wrap="square" rtlCol="0">
            <a:spAutoFit/>
          </a:bodyPr>
          <a:p>
            <a:pPr algn="l"/>
            <a:r>
              <a:rPr lang="zh-CN" altLang="en-US">
                <a:solidFill>
                  <a:srgbClr val="333333"/>
                </a:solidFill>
                <a:latin typeface="宋体" panose="02010600030101010101" pitchFamily="2" charset="-122"/>
                <a:cs typeface="宋体" panose="02010600030101010101" pitchFamily="2" charset="-122"/>
                <a:sym typeface="+mn-ea"/>
              </a:rPr>
              <a:t>区块链</a:t>
            </a:r>
            <a:r>
              <a:rPr lang="en-US" altLang="zh-CN">
                <a:solidFill>
                  <a:srgbClr val="333333"/>
                </a:solidFill>
                <a:latin typeface="Arial" panose="020B0604020202020204" pitchFamily="34" charset="0"/>
                <a:cs typeface="Arial" panose="020B0604020202020204" pitchFamily="34" charset="0"/>
                <a:sym typeface="+mn-ea"/>
              </a:rPr>
              <a:t>1.0——</a:t>
            </a:r>
            <a:r>
              <a:rPr lang="zh-CN" altLang="en-US">
                <a:solidFill>
                  <a:srgbClr val="333333"/>
                </a:solidFill>
                <a:latin typeface="宋体" panose="02010600030101010101" pitchFamily="2" charset="-122"/>
                <a:cs typeface="宋体" panose="02010600030101010101" pitchFamily="2" charset="-122"/>
                <a:sym typeface="+mn-ea"/>
              </a:rPr>
              <a:t>数字货币和去中心化交易（如：比特币等）</a:t>
            </a:r>
            <a:endParaRPr lang="zh-CN" altLang="en-US">
              <a:solidFill>
                <a:srgbClr val="333333"/>
              </a:solidFill>
              <a:latin typeface="宋体" panose="02010600030101010101" pitchFamily="2" charset="-122"/>
              <a:cs typeface="宋体" panose="02010600030101010101" pitchFamily="2" charset="-122"/>
              <a:sym typeface="+mn-ea"/>
            </a:endParaRPr>
          </a:p>
          <a:p>
            <a:pPr algn="l"/>
            <a:r>
              <a:rPr lang="en-US" altLang="zh-CN">
                <a:solidFill>
                  <a:srgbClr val="333333"/>
                </a:solidFill>
                <a:latin typeface="宋体" panose="02010600030101010101" pitchFamily="2" charset="-122"/>
                <a:cs typeface="宋体" panose="02010600030101010101" pitchFamily="2" charset="-122"/>
                <a:sym typeface="+mn-ea"/>
              </a:rPr>
              <a:t>	</a:t>
            </a:r>
            <a:endParaRPr lang="en-US" altLang="zh-CN">
              <a:solidFill>
                <a:srgbClr val="333333"/>
              </a:solidFill>
              <a:latin typeface="宋体" panose="02010600030101010101" pitchFamily="2" charset="-122"/>
              <a:cs typeface="宋体" panose="02010600030101010101" pitchFamily="2" charset="-122"/>
              <a:sym typeface="+mn-ea"/>
            </a:endParaRPr>
          </a:p>
          <a:p>
            <a:pPr algn="l"/>
            <a:r>
              <a:rPr lang="zh-CN" altLang="en-US">
                <a:solidFill>
                  <a:srgbClr val="333333"/>
                </a:solidFill>
                <a:latin typeface="宋体" panose="02010600030101010101" pitchFamily="2" charset="-122"/>
                <a:cs typeface="宋体" panose="02010600030101010101" pitchFamily="2" charset="-122"/>
                <a:sym typeface="+mn-ea"/>
              </a:rPr>
              <a:t>区块链</a:t>
            </a:r>
            <a:r>
              <a:rPr lang="en-US" altLang="zh-CN">
                <a:solidFill>
                  <a:srgbClr val="333333"/>
                </a:solidFill>
                <a:latin typeface="Arial" panose="020B0604020202020204" pitchFamily="34" charset="0"/>
                <a:cs typeface="Arial" panose="020B0604020202020204" pitchFamily="34" charset="0"/>
                <a:sym typeface="+mn-ea"/>
              </a:rPr>
              <a:t>2.0——</a:t>
            </a:r>
            <a:r>
              <a:rPr lang="zh-CN" altLang="en-US">
                <a:solidFill>
                  <a:srgbClr val="333333"/>
                </a:solidFill>
                <a:latin typeface="宋体" panose="02010600030101010101" pitchFamily="2" charset="-122"/>
                <a:cs typeface="宋体" panose="02010600030101010101" pitchFamily="2" charset="-122"/>
                <a:sym typeface="+mn-ea"/>
              </a:rPr>
              <a:t>数字资产与智能合约（如：以太坊，超级账本）</a:t>
            </a:r>
            <a:endParaRPr lang="zh-CN" altLang="en-US">
              <a:solidFill>
                <a:srgbClr val="333333"/>
              </a:solidFill>
              <a:latin typeface="宋体" panose="02010600030101010101" pitchFamily="2" charset="-122"/>
              <a:cs typeface="宋体" panose="02010600030101010101" pitchFamily="2" charset="-122"/>
              <a:sym typeface="+mn-ea"/>
            </a:endParaRPr>
          </a:p>
          <a:p>
            <a:pPr algn="l"/>
            <a:endParaRPr lang="zh-CN" altLang="en-US">
              <a:solidFill>
                <a:srgbClr val="333333"/>
              </a:solidFill>
              <a:latin typeface="Arial" panose="020B0604020202020204" pitchFamily="34" charset="0"/>
              <a:cs typeface="Arial" panose="020B0604020202020204" pitchFamily="34" charset="0"/>
              <a:sym typeface="+mn-ea"/>
            </a:endParaRPr>
          </a:p>
          <a:p>
            <a:pPr algn="l"/>
            <a:r>
              <a:rPr lang="zh-CN" altLang="en-US">
                <a:solidFill>
                  <a:srgbClr val="333333"/>
                </a:solidFill>
                <a:latin typeface="宋体" panose="02010600030101010101" pitchFamily="2" charset="-122"/>
                <a:cs typeface="宋体" panose="02010600030101010101" pitchFamily="2" charset="-122"/>
                <a:sym typeface="+mn-ea"/>
              </a:rPr>
              <a:t>区块链</a:t>
            </a:r>
            <a:r>
              <a:rPr lang="en-US" altLang="zh-CN">
                <a:solidFill>
                  <a:srgbClr val="333333"/>
                </a:solidFill>
                <a:latin typeface="Arial" panose="020B0604020202020204" pitchFamily="34" charset="0"/>
                <a:cs typeface="Arial" panose="020B0604020202020204" pitchFamily="34" charset="0"/>
                <a:sym typeface="+mn-ea"/>
              </a:rPr>
              <a:t>3.0——DAO</a:t>
            </a:r>
            <a:r>
              <a:rPr lang="zh-CN" altLang="en-US">
                <a:solidFill>
                  <a:srgbClr val="333333"/>
                </a:solidFill>
                <a:latin typeface="宋体" panose="02010600030101010101" pitchFamily="2" charset="-122"/>
                <a:cs typeface="宋体" panose="02010600030101010101" pitchFamily="2" charset="-122"/>
                <a:sym typeface="+mn-ea"/>
              </a:rPr>
              <a:t>、</a:t>
            </a:r>
            <a:r>
              <a:rPr lang="en-US" altLang="zh-CN">
                <a:solidFill>
                  <a:srgbClr val="333333"/>
                </a:solidFill>
                <a:latin typeface="Arial" panose="020B0604020202020204" pitchFamily="34" charset="0"/>
                <a:cs typeface="Arial" panose="020B0604020202020204" pitchFamily="34" charset="0"/>
                <a:sym typeface="+mn-ea"/>
              </a:rPr>
              <a:t>DAC</a:t>
            </a:r>
            <a:r>
              <a:rPr lang="zh-CN" altLang="en-US">
                <a:solidFill>
                  <a:srgbClr val="333333"/>
                </a:solidFill>
                <a:latin typeface="宋体" panose="02010600030101010101" pitchFamily="2" charset="-122"/>
                <a:cs typeface="宋体" panose="02010600030101010101" pitchFamily="2" charset="-122"/>
                <a:sym typeface="+mn-ea"/>
              </a:rPr>
              <a:t>（区块链自治组织、区块链自治公司）</a:t>
            </a:r>
            <a:r>
              <a:rPr lang="en-US" altLang="zh-CN">
                <a:solidFill>
                  <a:srgbClr val="333333"/>
                </a:solidFill>
                <a:latin typeface="Arial" panose="020B0604020202020204" pitchFamily="34" charset="0"/>
                <a:cs typeface="Arial" panose="020B0604020202020204" pitchFamily="34" charset="0"/>
                <a:sym typeface="+mn-ea"/>
              </a:rPr>
              <a:t>--&gt;</a:t>
            </a:r>
            <a:r>
              <a:rPr lang="zh-CN" altLang="en-US">
                <a:solidFill>
                  <a:srgbClr val="333333"/>
                </a:solidFill>
                <a:latin typeface="宋体" panose="02010600030101010101" pitchFamily="2" charset="-122"/>
                <a:cs typeface="宋体" panose="02010600030101010101" pitchFamily="2" charset="-122"/>
                <a:sym typeface="+mn-ea"/>
              </a:rPr>
              <a:t>区块链大社会（科学，医疗，教育</a:t>
            </a:r>
            <a:r>
              <a:rPr lang="en-US" altLang="zh-CN">
                <a:solidFill>
                  <a:srgbClr val="333333"/>
                </a:solidFill>
                <a:latin typeface="Arial" panose="020B0604020202020204" pitchFamily="34" charset="0"/>
                <a:cs typeface="Arial" panose="020B0604020202020204" pitchFamily="34" charset="0"/>
                <a:sym typeface="+mn-ea"/>
              </a:rPr>
              <a:t>etc</a:t>
            </a:r>
            <a:r>
              <a:rPr lang="zh-CN" altLang="en-US">
                <a:solidFill>
                  <a:srgbClr val="333333"/>
                </a:solidFill>
                <a:latin typeface="宋体" panose="02010600030101010101" pitchFamily="2" charset="-122"/>
                <a:cs typeface="宋体" panose="02010600030101010101" pitchFamily="2" charset="-122"/>
                <a:sym typeface="+mn-ea"/>
              </a:rPr>
              <a:t>，区块链</a:t>
            </a:r>
            <a:r>
              <a:rPr lang="en-US" altLang="zh-CN">
                <a:solidFill>
                  <a:srgbClr val="333333"/>
                </a:solidFill>
                <a:latin typeface="Arial" panose="020B0604020202020204" pitchFamily="34" charset="0"/>
                <a:cs typeface="Arial" panose="020B0604020202020204" pitchFamily="34" charset="0"/>
                <a:sym typeface="+mn-ea"/>
              </a:rPr>
              <a:t>+</a:t>
            </a:r>
            <a:r>
              <a:rPr lang="zh-CN" altLang="en-US">
                <a:solidFill>
                  <a:srgbClr val="333333"/>
                </a:solidFill>
                <a:latin typeface="宋体" panose="02010600030101010101" pitchFamily="2" charset="-122"/>
                <a:cs typeface="宋体" panose="02010600030101010101" pitchFamily="2" charset="-122"/>
                <a:sym typeface="+mn-ea"/>
              </a:rPr>
              <a:t>人工智能，区块链</a:t>
            </a:r>
            <a:r>
              <a:rPr lang="en-US" altLang="zh-CN">
                <a:solidFill>
                  <a:srgbClr val="333333"/>
                </a:solidFill>
                <a:latin typeface="Arial" panose="020B0604020202020204" pitchFamily="34" charset="0"/>
                <a:cs typeface="Arial" panose="020B0604020202020204" pitchFamily="34" charset="0"/>
                <a:sym typeface="+mn-ea"/>
              </a:rPr>
              <a:t>+</a:t>
            </a:r>
            <a:r>
              <a:rPr lang="en-US" altLang="zh-CN">
                <a:solidFill>
                  <a:srgbClr val="333333"/>
                </a:solidFill>
                <a:latin typeface="宋体" panose="02010600030101010101" pitchFamily="2" charset="-122"/>
                <a:cs typeface="宋体" panose="02010600030101010101" pitchFamily="2" charset="-122"/>
                <a:sym typeface="+mn-ea"/>
              </a:rPr>
              <a:t>IoT</a:t>
            </a:r>
            <a:r>
              <a:rPr lang="zh-CN" altLang="en-US">
                <a:solidFill>
                  <a:srgbClr val="333333"/>
                </a:solidFill>
                <a:latin typeface="宋体" panose="02010600030101010101" pitchFamily="2" charset="-122"/>
                <a:cs typeface="宋体" panose="02010600030101010101" pitchFamily="2" charset="-122"/>
                <a:sym typeface="+mn-ea"/>
              </a:rPr>
              <a:t>）</a:t>
            </a:r>
            <a:endParaRPr lang="zh-CN" altLang="en-US"/>
          </a:p>
        </p:txBody>
      </p:sp>
      <p:graphicFrame>
        <p:nvGraphicFramePr>
          <p:cNvPr id="3" name="对象 2"/>
          <p:cNvGraphicFramePr/>
          <p:nvPr/>
        </p:nvGraphicFramePr>
        <p:xfrm>
          <a:off x="3483610" y="2919730"/>
          <a:ext cx="5890895" cy="3832225"/>
        </p:xfrm>
        <a:graphic>
          <a:graphicData uri="http://schemas.openxmlformats.org/presentationml/2006/ole">
            <mc:AlternateContent xmlns:mc="http://schemas.openxmlformats.org/markup-compatibility/2006">
              <mc:Choice xmlns:v="urn:schemas-microsoft-com:vml" Requires="v">
                <p:oleObj spid="_x0000_s6" name="" r:id="rId1" imgW="5886450" imgH="3829050" progId="Paint.Picture">
                  <p:embed/>
                </p:oleObj>
              </mc:Choice>
              <mc:Fallback>
                <p:oleObj name="" r:id="rId1" imgW="5886450" imgH="3829050" progId="Paint.Picture">
                  <p:embed/>
                  <p:pic>
                    <p:nvPicPr>
                      <p:cNvPr id="0" name="图片 5"/>
                      <p:cNvPicPr/>
                      <p:nvPr/>
                    </p:nvPicPr>
                    <p:blipFill>
                      <a:blip r:embed="rId2"/>
                      <a:stretch>
                        <a:fillRect/>
                      </a:stretch>
                    </p:blipFill>
                    <p:spPr>
                      <a:xfrm>
                        <a:off x="3483610" y="2919730"/>
                        <a:ext cx="5890895" cy="383222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250" advTm="6000">
        <p14:flip dir="r"/>
      </p:transition>
    </mc:Choice>
    <mc:Fallback>
      <p:transition spd="slow" advTm="6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05" y="0"/>
            <a:ext cx="12858045" cy="7232650"/>
          </a:xfrm>
          <a:prstGeom prst="rect">
            <a:avLst/>
          </a:prstGeom>
          <a:blipFill dpi="0" rotWithShape="1">
            <a:blip r:embed="rId1" cstate="print">
              <a:duotone>
                <a:prstClr val="black"/>
                <a:schemeClr val="tx2">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221053" y="2343695"/>
            <a:ext cx="2988073" cy="2545260"/>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10091732" y="2343696"/>
            <a:ext cx="2988073" cy="2545260"/>
          </a:xfrm>
          <a:prstGeom prst="triangle">
            <a:avLst/>
          </a:prstGeom>
          <a:solidFill>
            <a:srgbClr val="FB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916995" y="3067825"/>
            <a:ext cx="815678" cy="812362"/>
            <a:chOff x="7009361" y="1639318"/>
            <a:chExt cx="773426" cy="770282"/>
          </a:xfrm>
        </p:grpSpPr>
        <p:sp>
          <p:nvSpPr>
            <p:cNvPr id="10" name="椭圆 9"/>
            <p:cNvSpPr/>
            <p:nvPr/>
          </p:nvSpPr>
          <p:spPr>
            <a:xfrm>
              <a:off x="7012505" y="1639318"/>
              <a:ext cx="770282" cy="770282"/>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sp>
          <p:nvSpPr>
            <p:cNvPr id="11" name="文本框 10"/>
            <p:cNvSpPr txBox="1"/>
            <p:nvPr/>
          </p:nvSpPr>
          <p:spPr>
            <a:xfrm>
              <a:off x="7009361" y="1703660"/>
              <a:ext cx="716612" cy="641597"/>
            </a:xfrm>
            <a:prstGeom prst="rect">
              <a:avLst/>
            </a:prstGeom>
            <a:noFill/>
          </p:spPr>
          <p:txBody>
            <a:bodyPr wrap="none" rtlCol="0" anchor="ctr">
              <a:spAutoFit/>
            </a:bodyPr>
            <a:lstStyle/>
            <a:p>
              <a:pPr algn="ctr"/>
              <a:r>
                <a:rPr lang="en-US" altLang="zh-CN" sz="3795" dirty="0" smtClean="0">
                  <a:solidFill>
                    <a:schemeClr val="bg1"/>
                  </a:solidFill>
                  <a:latin typeface="微软雅黑" panose="020B0503020204020204" pitchFamily="34" charset="-122"/>
                  <a:ea typeface="微软雅黑" panose="020B0503020204020204" pitchFamily="34" charset="-122"/>
                </a:rPr>
                <a:t>04</a:t>
              </a:r>
              <a:endParaRPr lang="zh-CN" altLang="en-US" sz="3795"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33008" y="3213023"/>
            <a:ext cx="2316480" cy="521970"/>
          </a:xfrm>
          <a:prstGeom prst="rect">
            <a:avLst/>
          </a:prstGeom>
          <a:noFill/>
        </p:spPr>
        <p:txBody>
          <a:bodyPr wrap="none" rtlCol="0" anchor="ctr">
            <a:spAutoFit/>
          </a:bodyPr>
          <a:lstStyle/>
          <a:p>
            <a:pPr algn="r"/>
            <a:r>
              <a:rPr lang="zh-CN" altLang="en-US" sz="2800" dirty="0" smtClean="0">
                <a:solidFill>
                  <a:srgbClr val="FBBF09"/>
                </a:solidFill>
                <a:ea typeface="微软雅黑" panose="020B0503020204020204" pitchFamily="34" charset="-122"/>
              </a:rPr>
              <a:t>区块链的缺点</a:t>
            </a:r>
            <a:endParaRPr lang="zh-CN" altLang="en-US" sz="2800" dirty="0" smtClean="0">
              <a:solidFill>
                <a:srgbClr val="FBBF09"/>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500"/>
                                        <p:tgtEl>
                                          <p:spTgt spid="1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5"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nvSpPr>
        <p:spPr>
          <a:xfrm>
            <a:off x="221615" y="468630"/>
            <a:ext cx="12492990" cy="6770370"/>
          </a:xfrm>
          <a:prstGeom prst="rect">
            <a:avLst/>
          </a:prstGeom>
          <a:noFill/>
          <a:ln w="9525">
            <a:noFill/>
          </a:ln>
        </p:spPr>
        <p:txBody>
          <a:bodyPr wrap="square">
            <a:spAutoFit/>
          </a:bodyPr>
          <a:p>
            <a:pPr marL="0" indent="0"/>
            <a:r>
              <a:rPr lang="zh-CN" altLang="en-US" sz="2800" b="0">
                <a:latin typeface="宋体" panose="02010600030101010101" pitchFamily="2" charset="-122"/>
                <a:ea typeface="宋体" panose="02010600030101010101" pitchFamily="2" charset="-122"/>
                <a:cs typeface="宋体" panose="02010600030101010101" pitchFamily="2" charset="-122"/>
              </a:rPr>
              <a:t>区块链的缺点</a:t>
            </a:r>
            <a:endParaRPr lang="zh-CN" altLang="en-US" sz="2800" b="0">
              <a:latin typeface="宋体" panose="02010600030101010101" pitchFamily="2" charset="-122"/>
              <a:ea typeface="宋体" panose="02010600030101010101" pitchFamily="2" charset="-122"/>
              <a:cs typeface="宋体" panose="02010600030101010101" pitchFamily="2" charset="-122"/>
            </a:endParaRPr>
          </a:p>
          <a:p>
            <a:pPr marL="0" indent="0"/>
            <a:endParaRPr lang="zh-CN" altLang="en-US" sz="2800" b="0">
              <a:solidFill>
                <a:srgbClr val="333333"/>
              </a:solidFill>
              <a:latin typeface="宋体" panose="02010600030101010101" pitchFamily="2" charset="-122"/>
              <a:ea typeface="宋体" panose="02010600030101010101" pitchFamily="2" charset="-122"/>
              <a:cs typeface="宋体" panose="02010600030101010101" pitchFamily="2" charset="-122"/>
            </a:endParaRPr>
          </a:p>
          <a:p>
            <a:pPr marL="0" indent="0"/>
            <a:r>
              <a:rPr lang="en-US" altLang="zh-CN" sz="1800" b="0">
                <a:solidFill>
                  <a:srgbClr val="333333"/>
                </a:solidFill>
                <a:latin typeface="Arial" panose="020B0604020202020204" pitchFamily="34" charset="0"/>
                <a:cs typeface="Arial" panose="020B0604020202020204" pitchFamily="34" charset="0"/>
              </a:rPr>
              <a:t>▪ </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不可篡改、撤销这个既是优点也是缺点，在区块链里没有后悔药，你对区块链的数据变动几乎无能为力，主要体现在：如果转账地址填错，会直接造成永久损失且无法撤销；如果丢失密钥也一样会造成永久损失无法挽回。而现实中如果你银行卡丢了或者密码忘记了，还能到银行营业点处理，你的钱还在。 </a:t>
            </a:r>
            <a:endParaRPr lang="zh-CN" altLang="en-US" sz="1800" b="0">
              <a:solidFill>
                <a:srgbClr val="333333"/>
              </a:solidFill>
              <a:latin typeface="Arial" panose="020B0604020202020204" pitchFamily="34" charset="0"/>
              <a:cs typeface="Arial" panose="020B0604020202020204" pitchFamily="34" charset="0"/>
            </a:endParaRPr>
          </a:p>
          <a:p>
            <a:pPr marL="0" indent="0"/>
            <a:r>
              <a:rPr lang="en-US" altLang="zh-CN" sz="1800" b="0">
                <a:solidFill>
                  <a:srgbClr val="333333"/>
                </a:solidFill>
                <a:latin typeface="Arial" panose="020B0604020202020204" pitchFamily="34" charset="0"/>
                <a:cs typeface="Arial" panose="020B0604020202020204" pitchFamily="34" charset="0"/>
              </a:rPr>
              <a:t>▪ </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交易账本必须公开区块链是分布式，在公有链上，等于每个人手上都有一份完整账本，并且由于区块链计算余额、验证交易有效性等等都需要追溯每一笔账，因此交易数据都是公开透明的，如果我知道某个人的账户，我就能知道他的所有财富和每一笔交易，没有隐私可言。</a:t>
            </a:r>
            <a:r>
              <a:rPr lang="zh-CN" altLang="en-US" sz="1800" b="0">
                <a:solidFill>
                  <a:srgbClr val="333333"/>
                </a:solidFill>
                <a:latin typeface="Arial" panose="020B0604020202020204" pitchFamily="34" charset="0"/>
                <a:cs typeface="Arial" panose="020B0604020202020204" pitchFamily="34" charset="0"/>
              </a:rPr>
              <a:t> </a:t>
            </a:r>
            <a:endParaRPr lang="zh-CN" altLang="en-US" sz="1800" b="0">
              <a:solidFill>
                <a:srgbClr val="333333"/>
              </a:solidFill>
              <a:latin typeface="Arial" panose="020B0604020202020204" pitchFamily="34" charset="0"/>
              <a:cs typeface="Arial" panose="020B0604020202020204" pitchFamily="34" charset="0"/>
            </a:endParaRPr>
          </a:p>
          <a:p>
            <a:pPr marL="0" indent="0"/>
            <a:r>
              <a:rPr lang="en-US" altLang="zh-CN" sz="1800" b="0">
                <a:solidFill>
                  <a:srgbClr val="333333"/>
                </a:solidFill>
                <a:latin typeface="Arial" panose="020B0604020202020204" pitchFamily="34" charset="0"/>
                <a:cs typeface="Arial" panose="020B0604020202020204" pitchFamily="34" charset="0"/>
              </a:rPr>
              <a:t>▪</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当数据越大伴随的性能问题就像前面说的，每个人都有一份完整账本，并且有时需要追溯每一笔记录，因此随着时间推进，交易数据超大的时候，就会有性能问题，如第一次使用需要下载历史上所有交易记录才能正常工作，每次交易为了验证你确实拥有足够的钱而需要追溯历史每一笔交易来计算余额。虽然可以通过一些技术手段（如索引）来缓解性能问题，但问题还是明显存在的。</a:t>
            </a:r>
            <a:r>
              <a:rPr lang="zh-CN" altLang="en-US" sz="1800" b="0">
                <a:solidFill>
                  <a:srgbClr val="333333"/>
                </a:solidFill>
                <a:latin typeface="Arial" panose="020B0604020202020204" pitchFamily="34" charset="0"/>
                <a:cs typeface="Arial" panose="020B0604020202020204" pitchFamily="34" charset="0"/>
              </a:rPr>
              <a:t> </a:t>
            </a:r>
            <a:endParaRPr lang="zh-CN" altLang="en-US" sz="1800" b="0">
              <a:solidFill>
                <a:srgbClr val="333333"/>
              </a:solidFill>
              <a:latin typeface="Arial" panose="020B0604020202020204" pitchFamily="34" charset="0"/>
              <a:cs typeface="Arial" panose="020B0604020202020204" pitchFamily="34" charset="0"/>
            </a:endParaRPr>
          </a:p>
          <a:p>
            <a:pPr marL="0" indent="0"/>
            <a:r>
              <a:rPr lang="en-US" altLang="zh-CN" sz="1800" b="0">
                <a:solidFill>
                  <a:srgbClr val="333333"/>
                </a:solidFill>
                <a:latin typeface="Arial" panose="020B0604020202020204" pitchFamily="34" charset="0"/>
                <a:cs typeface="Arial" panose="020B0604020202020204" pitchFamily="34" charset="0"/>
              </a:rPr>
              <a:t>▪</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区块链的延迟性区块链的交易是存在延迟性的，拿比特币举例，当前产生的交易的有效性受网络传输影响，因为要被网络上大多数节点得知这笔交易，还要等到下一个记账周期（比特币控制在</a:t>
            </a:r>
            <a:r>
              <a:rPr lang="en-US" altLang="zh-CN" sz="1800" b="0">
                <a:solidFill>
                  <a:srgbClr val="333333"/>
                </a:solidFill>
                <a:latin typeface="Arial" panose="020B0604020202020204" pitchFamily="34" charset="0"/>
                <a:cs typeface="Arial" panose="020B0604020202020204" pitchFamily="34" charset="0"/>
              </a:rPr>
              <a:t>10</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分钟左右），也就是要被大多数节点认可这笔交易。还受一个小概率事件影响，就是当网络上同时有</a:t>
            </a:r>
            <a:r>
              <a:rPr lang="en-US" altLang="zh-CN" sz="1800" b="0">
                <a:solidFill>
                  <a:srgbClr val="333333"/>
                </a:solidFill>
                <a:latin typeface="Arial" panose="020B0604020202020204" pitchFamily="34" charset="0"/>
                <a:cs typeface="Arial" panose="020B0604020202020204" pitchFamily="34" charset="0"/>
              </a:rPr>
              <a:t>2</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个或以上节点竞争到记账权力，那么在网络中就会产生</a:t>
            </a:r>
            <a:r>
              <a:rPr lang="en-US" altLang="zh-CN" sz="1800" b="0">
                <a:solidFill>
                  <a:srgbClr val="333333"/>
                </a:solidFill>
                <a:latin typeface="Arial" panose="020B0604020202020204" pitchFamily="34" charset="0"/>
                <a:cs typeface="Arial" panose="020B0604020202020204" pitchFamily="34" charset="0"/>
              </a:rPr>
              <a:t>2</a:t>
            </a:r>
            <a:r>
              <a:rPr lang="zh-CN" altLang="en-US" sz="1800" b="0">
                <a:solidFill>
                  <a:srgbClr val="333333"/>
                </a:solidFill>
                <a:latin typeface="宋体" panose="02010600030101010101" pitchFamily="2" charset="-122"/>
                <a:ea typeface="宋体" panose="02010600030101010101" pitchFamily="2" charset="-122"/>
                <a:cs typeface="宋体" panose="02010600030101010101" pitchFamily="2" charset="-122"/>
              </a:rPr>
              <a:t>个或以上的区块链分支，这时候到底那个分支记录的数据是有效的，则要再等下一个记账周期，最终由最长的区块链分支来决定。因此区块链的交易数据是有延迟性的。</a:t>
            </a:r>
            <a:endParaRPr lang="zh-CN" altLang="en-US" sz="1800"/>
          </a:p>
        </p:txBody>
      </p:sp>
    </p:spTree>
  </p:cSld>
  <p:clrMapOvr>
    <a:masterClrMapping/>
  </p:clrMapOvr>
  <mc:AlternateContent xmlns:mc="http://schemas.openxmlformats.org/markup-compatibility/2006">
    <mc:Choice xmlns:p14="http://schemas.microsoft.com/office/powerpoint/2010/main" Requires="p14">
      <p:transition spd="slow" p14:dur="1250" advTm="6000">
        <p14:flip dir="r"/>
      </p:transition>
    </mc:Choice>
    <mc:Fallback>
      <p:transition spd="slow" advTm="6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4" y="0"/>
            <a:ext cx="12858396" cy="723265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354" y="0"/>
            <a:ext cx="8911592" cy="7232650"/>
          </a:xfrm>
          <a:custGeom>
            <a:avLst/>
            <a:gdLst>
              <a:gd name="connsiteX0" fmla="*/ 0 w 8449973"/>
              <a:gd name="connsiteY0" fmla="*/ 0 h 6858000"/>
              <a:gd name="connsiteX1" fmla="*/ 6092632 w 8449973"/>
              <a:gd name="connsiteY1" fmla="*/ 0 h 6858000"/>
              <a:gd name="connsiteX2" fmla="*/ 8449973 w 8449973"/>
              <a:gd name="connsiteY2" fmla="*/ 4304051 h 6858000"/>
              <a:gd name="connsiteX3" fmla="*/ 3786954 w 8449973"/>
              <a:gd name="connsiteY3" fmla="*/ 6858000 h 6858000"/>
              <a:gd name="connsiteX4" fmla="*/ 0 w 844997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9973" h="6858000">
                <a:moveTo>
                  <a:pt x="0" y="0"/>
                </a:moveTo>
                <a:lnTo>
                  <a:pt x="6092632" y="0"/>
                </a:lnTo>
                <a:lnTo>
                  <a:pt x="8449973" y="4304051"/>
                </a:lnTo>
                <a:lnTo>
                  <a:pt x="3786954" y="6858000"/>
                </a:lnTo>
                <a:lnTo>
                  <a:pt x="0" y="6858000"/>
                </a:lnTo>
                <a:close/>
              </a:path>
            </a:pathLst>
          </a:custGeom>
          <a:solidFill>
            <a:srgbClr val="212E3C">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4213054" y="0"/>
            <a:ext cx="4974033" cy="7367997"/>
            <a:chOff x="3994484" y="0"/>
            <a:chExt cx="4716379" cy="6986336"/>
          </a:xfrm>
        </p:grpSpPr>
        <p:cxnSp>
          <p:nvCxnSpPr>
            <p:cNvPr id="25" name="直接连接符 24"/>
            <p:cNvCxnSpPr/>
            <p:nvPr/>
          </p:nvCxnSpPr>
          <p:spPr>
            <a:xfrm>
              <a:off x="6309310" y="0"/>
              <a:ext cx="2396064" cy="4395536"/>
            </a:xfrm>
            <a:prstGeom prst="line">
              <a:avLst/>
            </a:prstGeom>
            <a:ln>
              <a:solidFill>
                <a:srgbClr val="212E3C"/>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994484" y="4395536"/>
              <a:ext cx="4716379" cy="2590800"/>
            </a:xfrm>
            <a:prstGeom prst="line">
              <a:avLst/>
            </a:prstGeom>
            <a:ln>
              <a:solidFill>
                <a:srgbClr val="212E3C"/>
              </a:solidFill>
            </a:ln>
          </p:spPr>
          <p:style>
            <a:lnRef idx="1">
              <a:schemeClr val="accent1"/>
            </a:lnRef>
            <a:fillRef idx="0">
              <a:schemeClr val="accent1"/>
            </a:fillRef>
            <a:effectRef idx="0">
              <a:schemeClr val="accent1"/>
            </a:effectRef>
            <a:fontRef idx="minor">
              <a:schemeClr val="tx1"/>
            </a:fontRef>
          </p:style>
        </p:cxnSp>
      </p:grpSp>
      <p:sp>
        <p:nvSpPr>
          <p:cNvPr id="12" name="矩形 259"/>
          <p:cNvSpPr>
            <a:spLocks noChangeArrowheads="1"/>
          </p:cNvSpPr>
          <p:nvPr/>
        </p:nvSpPr>
        <p:spPr bwMode="auto">
          <a:xfrm>
            <a:off x="812751" y="2998886"/>
            <a:ext cx="7056784" cy="92333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cap="all" dirty="0" smtClean="0">
                <a:solidFill>
                  <a:srgbClr val="FBBF09"/>
                </a:solidFill>
                <a:cs typeface="Arial" panose="020B0604020202020204" pitchFamily="34" charset="0"/>
              </a:rPr>
              <a:t>谢谢您的关注</a:t>
            </a:r>
            <a:endParaRPr lang="zh-CN" altLang="en-US" sz="5400" cap="all" dirty="0">
              <a:solidFill>
                <a:srgbClr val="FBBF09"/>
              </a:solidFill>
              <a:cs typeface="Arial" panose="020B0604020202020204" pitchFamily="34" charset="0"/>
            </a:endParaRPr>
          </a:p>
        </p:txBody>
      </p:sp>
      <p:cxnSp>
        <p:nvCxnSpPr>
          <p:cNvPr id="13" name="直接连接符 12"/>
          <p:cNvCxnSpPr/>
          <p:nvPr/>
        </p:nvCxnSpPr>
        <p:spPr>
          <a:xfrm>
            <a:off x="924712" y="3880171"/>
            <a:ext cx="672879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259"/>
          <p:cNvSpPr>
            <a:spLocks noChangeArrowheads="1"/>
          </p:cNvSpPr>
          <p:nvPr/>
        </p:nvSpPr>
        <p:spPr bwMode="auto">
          <a:xfrm>
            <a:off x="812751" y="3856476"/>
            <a:ext cx="6840760" cy="484748"/>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50000"/>
              </a:lnSpc>
              <a:buNone/>
            </a:pPr>
            <a:r>
              <a:rPr lang="en-US" altLang="zh-CN" sz="1800" dirty="0" smtClean="0">
                <a:solidFill>
                  <a:schemeClr val="bg1"/>
                </a:solidFill>
                <a:latin typeface="Arial" panose="020B0604020202020204" pitchFamily="34" charset="0"/>
                <a:cs typeface="Arial" panose="020B0604020202020204" pitchFamily="34" charset="0"/>
              </a:rPr>
              <a:t>Thank you for your subscribing……</a:t>
            </a:r>
            <a:endParaRPr lang="zh-CN" altLang="en-US" sz="18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up)">
                                      <p:cBhvr>
                                        <p:cTn id="16" dur="500"/>
                                        <p:tgtEl>
                                          <p:spTgt spid="30"/>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12"/>
                                        </p:tgtEl>
                                        <p:attrNameLst>
                                          <p:attrName>ppt_y</p:attrName>
                                        </p:attrNameLst>
                                      </p:cBhvr>
                                      <p:tavLst>
                                        <p:tav tm="0">
                                          <p:val>
                                            <p:strVal val="#ppt_y"/>
                                          </p:val>
                                        </p:tav>
                                        <p:tav tm="100000">
                                          <p:val>
                                            <p:strVal val="#ppt_y"/>
                                          </p:val>
                                        </p:tav>
                                      </p:tavLst>
                                    </p:anim>
                                    <p:anim calcmode="lin" valueType="num">
                                      <p:cBhvr>
                                        <p:cTn id="22"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12"/>
                                        </p:tgtEl>
                                      </p:cBhvr>
                                    </p:animEffect>
                                  </p:childTnLst>
                                </p:cTn>
                              </p:par>
                            </p:childTnLst>
                          </p:cTn>
                        </p:par>
                        <p:par>
                          <p:cTn id="25" fill="hold">
                            <p:stCondLst>
                              <p:cond delay="27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12"/>
                                        </p:tgtEl>
                                      </p:cBhvr>
                                    </p:animEffect>
                                    <p:animScale>
                                      <p:cBhvr>
                                        <p:cTn id="28" dur="250" autoRev="1" fill="hold"/>
                                        <p:tgtEl>
                                          <p:spTgt spid="12"/>
                                        </p:tgtEl>
                                      </p:cBhvr>
                                      <p:by x="105000" y="105000"/>
                                    </p:animScale>
                                  </p:childTnLst>
                                </p:cTn>
                              </p:par>
                            </p:childTnLst>
                          </p:cTn>
                        </p:par>
                        <p:par>
                          <p:cTn id="29" fill="hold">
                            <p:stCondLst>
                              <p:cond delay="325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37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20"/>
                                        </p:tgtEl>
                                        <p:attrNameLst>
                                          <p:attrName>ppt_y</p:attrName>
                                        </p:attrNameLst>
                                      </p:cBhvr>
                                      <p:tavLst>
                                        <p:tav tm="0">
                                          <p:val>
                                            <p:strVal val="#ppt_y"/>
                                          </p:val>
                                        </p:tav>
                                        <p:tav tm="100000">
                                          <p:val>
                                            <p:strVal val="#ppt_y"/>
                                          </p:val>
                                        </p:tav>
                                      </p:tavLst>
                                    </p:anim>
                                    <p:anim calcmode="lin" valueType="num">
                                      <p:cBhvr>
                                        <p:cTn id="3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20"/>
                                        </p:tgtEl>
                                      </p:cBhvr>
                                    </p:animEffect>
                                  </p:childTnLst>
                                </p:cTn>
                              </p:par>
                            </p:childTnLst>
                          </p:cTn>
                        </p:par>
                        <p:par>
                          <p:cTn id="41" fill="hold">
                            <p:stCondLst>
                              <p:cond delay="5800"/>
                            </p:stCondLst>
                            <p:childTnLst>
                              <p:par>
                                <p:cTn id="42" presetID="26" presetClass="emph" presetSubtype="0" fill="hold" grpId="1" nodeType="afterEffect">
                                  <p:stCondLst>
                                    <p:cond delay="0"/>
                                  </p:stCondLst>
                                  <p:iterate type="lt">
                                    <p:tmPct val="0"/>
                                  </p:iterate>
                                  <p:childTnLst>
                                    <p:animEffect transition="out" filter="fade">
                                      <p:cBhvr>
                                        <p:cTn id="43" dur="500" tmFilter="0, 0; .2, .5; .8, .5; 1, 0"/>
                                        <p:tgtEl>
                                          <p:spTgt spid="20"/>
                                        </p:tgtEl>
                                      </p:cBhvr>
                                    </p:animEffect>
                                    <p:animScale>
                                      <p:cBhvr>
                                        <p:cTn id="44"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12" grpId="0"/>
      <p:bldP spid="12" grpId="1"/>
      <p:bldP spid="20" grpId="0"/>
      <p:bldP spid="2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11835" y="2246630"/>
            <a:ext cx="9187180" cy="1198880"/>
          </a:xfrm>
          <a:prstGeom prst="rect">
            <a:avLst/>
          </a:prstGeom>
          <a:noFill/>
        </p:spPr>
        <p:txBody>
          <a:bodyPr wrap="square" rtlCol="0" anchor="t">
            <a:spAutoFit/>
          </a:bodyPr>
          <a:p>
            <a:pPr marL="0" indent="266700"/>
            <a:r>
              <a:rPr lang="en-US" altLang="zh-CN">
                <a:cs typeface="Calibri" panose="020F0502020204030204" pitchFamily="34" charset="0"/>
                <a:sym typeface="+mn-ea"/>
              </a:rPr>
              <a:t>https://github.com/dvf/blockchain </a:t>
            </a:r>
            <a:r>
              <a:rPr lang="zh-CN" altLang="en-US">
                <a:latin typeface="宋体" panose="02010600030101010101" pitchFamily="2" charset="-122"/>
                <a:cs typeface="宋体" panose="02010600030101010101" pitchFamily="2" charset="-122"/>
                <a:sym typeface="+mn-ea"/>
              </a:rPr>
              <a:t>（源码）</a:t>
            </a:r>
            <a:endParaRPr lang="zh-CN" altLang="en-US">
              <a:latin typeface="宋体" panose="02010600030101010101" pitchFamily="2" charset="-122"/>
              <a:cs typeface="宋体" panose="02010600030101010101" pitchFamily="2" charset="-122"/>
              <a:sym typeface="+mn-ea"/>
            </a:endParaRPr>
          </a:p>
          <a:p>
            <a:pPr marL="0" indent="266700"/>
            <a:r>
              <a:rPr lang="en-US" altLang="zh-CN">
                <a:cs typeface="Calibri" panose="020F0502020204030204" pitchFamily="34" charset="0"/>
                <a:sym typeface="+mn-ea"/>
              </a:rPr>
              <a:t>https://hackernoon.com/learn-blockchains-by-building-one-117428612f46</a:t>
            </a:r>
            <a:r>
              <a:rPr lang="zh-CN" altLang="en-US">
                <a:latin typeface="宋体" panose="02010600030101010101" pitchFamily="2" charset="-122"/>
                <a:cs typeface="宋体" panose="02010600030101010101" pitchFamily="2" charset="-122"/>
                <a:sym typeface="+mn-ea"/>
              </a:rPr>
              <a:t>（教程）</a:t>
            </a:r>
            <a:endParaRPr lang="zh-CN" altLang="en-US">
              <a:latin typeface="宋体" panose="02010600030101010101" pitchFamily="2" charset="-122"/>
              <a:cs typeface="宋体" panose="02010600030101010101" pitchFamily="2" charset="-122"/>
              <a:sym typeface="+mn-ea"/>
            </a:endParaRPr>
          </a:p>
          <a:p>
            <a:pPr marL="0" indent="266700"/>
            <a:r>
              <a:rPr lang="en-US" altLang="zh-CN">
                <a:cs typeface="Calibri" panose="020F0502020204030204" pitchFamily="34" charset="0"/>
                <a:sym typeface="+mn-ea"/>
              </a:rPr>
              <a:t>https://github.com/anders94/blockchain-demo/</a:t>
            </a:r>
            <a:r>
              <a:rPr lang="zh-CN" altLang="en-US">
                <a:latin typeface="宋体" panose="02010600030101010101" pitchFamily="2" charset="-122"/>
                <a:cs typeface="宋体" panose="02010600030101010101" pitchFamily="2" charset="-122"/>
                <a:sym typeface="+mn-ea"/>
              </a:rPr>
              <a:t>（源码）</a:t>
            </a:r>
            <a:endParaRPr lang="zh-CN" altLang="en-US"/>
          </a:p>
        </p:txBody>
      </p:sp>
      <p:sp>
        <p:nvSpPr>
          <p:cNvPr id="3" name="文本框 2"/>
          <p:cNvSpPr txBox="1"/>
          <p:nvPr/>
        </p:nvSpPr>
        <p:spPr>
          <a:xfrm>
            <a:off x="808355" y="978535"/>
            <a:ext cx="2265045" cy="368300"/>
          </a:xfrm>
          <a:prstGeom prst="rect">
            <a:avLst/>
          </a:prstGeom>
          <a:noFill/>
        </p:spPr>
        <p:txBody>
          <a:bodyPr wrap="square" rtlCol="0">
            <a:spAutoFit/>
          </a:bodyPr>
          <a:p>
            <a:r>
              <a:rPr lang="zh-CN" altLang="en-US"/>
              <a:t>参考源码</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397" cy="7232650"/>
          </a:xfrm>
          <a:prstGeom prst="rect">
            <a:avLst/>
          </a:pr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08695" y="108048"/>
            <a:ext cx="2808312" cy="2808312"/>
            <a:chOff x="1899616" y="1875374"/>
            <a:chExt cx="4573375" cy="4573375"/>
          </a:xfrm>
        </p:grpSpPr>
        <p:sp>
          <p:nvSpPr>
            <p:cNvPr id="7" name="椭圆 6"/>
            <p:cNvSpPr/>
            <p:nvPr/>
          </p:nvSpPr>
          <p:spPr>
            <a:xfrm>
              <a:off x="1899616" y="1875374"/>
              <a:ext cx="4573375" cy="4573375"/>
            </a:xfrm>
            <a:prstGeom prst="ellipse">
              <a:avLst/>
            </a:prstGeom>
            <a:noFill/>
            <a:ln w="101600">
              <a:solidFill>
                <a:srgbClr val="212E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sp>
          <p:nvSpPr>
            <p:cNvPr id="5" name="椭圆 4"/>
            <p:cNvSpPr/>
            <p:nvPr/>
          </p:nvSpPr>
          <p:spPr>
            <a:xfrm>
              <a:off x="2256431" y="2232189"/>
              <a:ext cx="3859744" cy="3859744"/>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grpSp>
      <p:sp>
        <p:nvSpPr>
          <p:cNvPr id="6" name="矩形 5"/>
          <p:cNvSpPr/>
          <p:nvPr/>
        </p:nvSpPr>
        <p:spPr>
          <a:xfrm>
            <a:off x="6429375" y="0"/>
            <a:ext cx="6429022" cy="7232650"/>
          </a:xfrm>
          <a:prstGeom prst="rect">
            <a:avLst/>
          </a:prstGeom>
          <a:solidFill>
            <a:srgbClr val="212E3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兰亭纤黑_GBK" panose="02000000000000000000" pitchFamily="2" charset="-122"/>
              <a:ea typeface="方正兰亭纤黑_GBK" panose="02000000000000000000" pitchFamily="2" charset="-122"/>
            </a:endParaRPr>
          </a:p>
        </p:txBody>
      </p:sp>
      <p:sp>
        <p:nvSpPr>
          <p:cNvPr id="39" name="椭圆 38"/>
          <p:cNvSpPr/>
          <p:nvPr/>
        </p:nvSpPr>
        <p:spPr>
          <a:xfrm>
            <a:off x="6711086" y="1147601"/>
            <a:ext cx="830415" cy="830415"/>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latin typeface="Arial" panose="020B0604020202020204" pitchFamily="34" charset="0"/>
                <a:cs typeface="Arial" panose="020B0604020202020204" pitchFamily="34" charset="0"/>
              </a:rPr>
              <a:t>01</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41" name="TextBox 24"/>
          <p:cNvSpPr txBox="1"/>
          <p:nvPr/>
        </p:nvSpPr>
        <p:spPr>
          <a:xfrm>
            <a:off x="7987787" y="1378824"/>
            <a:ext cx="1325880" cy="368300"/>
          </a:xfrm>
          <a:prstGeom prst="rect">
            <a:avLst/>
          </a:prstGeom>
          <a:noFill/>
        </p:spPr>
        <p:txBody>
          <a:bodyPr wrap="none" rtlCol="0">
            <a:spAutoFit/>
          </a:bodyPr>
          <a:lstStyle/>
          <a:p>
            <a:r>
              <a:rPr lang="zh-CN" altLang="en-US" dirty="0">
                <a:solidFill>
                  <a:srgbClr val="FFFFFF"/>
                </a:solidFill>
                <a:ea typeface="微软雅黑" panose="020B0503020204020204" pitchFamily="34" charset="-122"/>
              </a:rPr>
              <a:t>区块链概述</a:t>
            </a:r>
            <a:endParaRPr lang="zh-CN" altLang="en-US" dirty="0">
              <a:solidFill>
                <a:srgbClr val="FFFFFF"/>
              </a:solidFill>
              <a:ea typeface="微软雅黑" panose="020B0503020204020204" pitchFamily="34" charset="-122"/>
            </a:endParaRPr>
          </a:p>
        </p:txBody>
      </p:sp>
      <p:sp>
        <p:nvSpPr>
          <p:cNvPr id="42" name="椭圆 41"/>
          <p:cNvSpPr/>
          <p:nvPr/>
        </p:nvSpPr>
        <p:spPr>
          <a:xfrm>
            <a:off x="6711086" y="2331264"/>
            <a:ext cx="830415" cy="830415"/>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latin typeface="Arial" panose="020B0604020202020204" pitchFamily="34" charset="0"/>
                <a:cs typeface="Arial" panose="020B0604020202020204" pitchFamily="34" charset="0"/>
              </a:rPr>
              <a:t>02</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44" name="TextBox 24"/>
          <p:cNvSpPr txBox="1"/>
          <p:nvPr/>
        </p:nvSpPr>
        <p:spPr>
          <a:xfrm>
            <a:off x="7975087" y="2563899"/>
            <a:ext cx="2685415" cy="368300"/>
          </a:xfrm>
          <a:prstGeom prst="rect">
            <a:avLst/>
          </a:prstGeom>
          <a:noFill/>
        </p:spPr>
        <p:txBody>
          <a:bodyPr wrap="none" rtlCol="0">
            <a:spAutoFit/>
          </a:bodyPr>
          <a:lstStyle/>
          <a:p>
            <a:pPr algn="l"/>
            <a:r>
              <a:rPr lang="zh-CN" altLang="en-US" dirty="0" smtClean="0">
                <a:solidFill>
                  <a:srgbClr val="FFFFFF"/>
                </a:solidFill>
                <a:ea typeface="微软雅黑" panose="020B0503020204020204" pitchFamily="34" charset="-122"/>
              </a:rPr>
              <a:t>区块链的基础架构 </a:t>
            </a:r>
            <a:r>
              <a:rPr lang="en-US" altLang="zh-CN" dirty="0" smtClean="0">
                <a:solidFill>
                  <a:srgbClr val="FFFFFF"/>
                </a:solidFill>
                <a:ea typeface="微软雅黑" panose="020B0503020204020204" pitchFamily="34" charset="-122"/>
              </a:rPr>
              <a:t>+ </a:t>
            </a:r>
            <a:r>
              <a:rPr lang="zh-CN" altLang="en-US" dirty="0">
                <a:solidFill>
                  <a:srgbClr val="FFFFFF"/>
                </a:solidFill>
                <a:ea typeface="微软雅黑" panose="020B0503020204020204" pitchFamily="34" charset="-122"/>
                <a:sym typeface="+mn-ea"/>
              </a:rPr>
              <a:t>案例</a:t>
            </a:r>
            <a:endParaRPr lang="en-US" altLang="zh-CN" dirty="0" smtClean="0">
              <a:solidFill>
                <a:srgbClr val="FFFFFF"/>
              </a:solidFill>
              <a:ea typeface="微软雅黑" panose="020B0503020204020204" pitchFamily="34" charset="-122"/>
            </a:endParaRPr>
          </a:p>
        </p:txBody>
      </p:sp>
      <p:sp>
        <p:nvSpPr>
          <p:cNvPr id="45" name="椭圆 44"/>
          <p:cNvSpPr/>
          <p:nvPr/>
        </p:nvSpPr>
        <p:spPr>
          <a:xfrm>
            <a:off x="6711086" y="3514927"/>
            <a:ext cx="830415" cy="830415"/>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latin typeface="Arial" panose="020B0604020202020204" pitchFamily="34" charset="0"/>
                <a:cs typeface="Arial" panose="020B0604020202020204" pitchFamily="34" charset="0"/>
              </a:rPr>
              <a:t>03</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48" name="椭圆 47"/>
          <p:cNvSpPr/>
          <p:nvPr/>
        </p:nvSpPr>
        <p:spPr>
          <a:xfrm>
            <a:off x="6711086" y="4698590"/>
            <a:ext cx="830415" cy="830415"/>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solidFill>
                  <a:prstClr val="white"/>
                </a:solidFill>
                <a:latin typeface="Arial" panose="020B0604020202020204" pitchFamily="34" charset="0"/>
                <a:cs typeface="Arial" panose="020B0604020202020204" pitchFamily="34" charset="0"/>
              </a:rPr>
              <a:t>04</a:t>
            </a:r>
            <a:endParaRPr lang="zh-CN" altLang="en-US" sz="2800" dirty="0">
              <a:solidFill>
                <a:prstClr val="white"/>
              </a:solidFill>
              <a:latin typeface="Arial" panose="020B0604020202020204" pitchFamily="34" charset="0"/>
              <a:cs typeface="Arial" panose="020B0604020202020204" pitchFamily="34" charset="0"/>
            </a:endParaRPr>
          </a:p>
        </p:txBody>
      </p:sp>
      <p:sp>
        <p:nvSpPr>
          <p:cNvPr id="50" name="TextBox 24"/>
          <p:cNvSpPr txBox="1"/>
          <p:nvPr/>
        </p:nvSpPr>
        <p:spPr>
          <a:xfrm>
            <a:off x="7987787" y="3745711"/>
            <a:ext cx="2011680" cy="368300"/>
          </a:xfrm>
          <a:prstGeom prst="rect">
            <a:avLst/>
          </a:prstGeom>
          <a:noFill/>
        </p:spPr>
        <p:txBody>
          <a:bodyPr wrap="none" rtlCol="0">
            <a:spAutoFit/>
          </a:bodyPr>
          <a:lstStyle/>
          <a:p>
            <a:r>
              <a:rPr lang="zh-CN" altLang="en-US" dirty="0">
                <a:solidFill>
                  <a:srgbClr val="FFFFFF"/>
                </a:solidFill>
                <a:ea typeface="微软雅黑" panose="020B0503020204020204" pitchFamily="34" charset="-122"/>
              </a:rPr>
              <a:t>区块链的未来应用</a:t>
            </a:r>
            <a:endParaRPr lang="zh-CN" altLang="en-US" dirty="0">
              <a:solidFill>
                <a:srgbClr val="FFFFFF"/>
              </a:solidFill>
              <a:ea typeface="微软雅黑" panose="020B0503020204020204" pitchFamily="34" charset="-122"/>
            </a:endParaRPr>
          </a:p>
        </p:txBody>
      </p:sp>
      <p:sp>
        <p:nvSpPr>
          <p:cNvPr id="51" name="矩形 50"/>
          <p:cNvSpPr/>
          <p:nvPr/>
        </p:nvSpPr>
        <p:spPr>
          <a:xfrm>
            <a:off x="1077501" y="1543134"/>
            <a:ext cx="1313180" cy="769441"/>
          </a:xfrm>
          <a:prstGeom prst="rect">
            <a:avLst/>
          </a:prstGeom>
          <a:effectLst/>
        </p:spPr>
        <p:txBody>
          <a:bodyPr vert="horz" wrap="none">
            <a:spAutoFit/>
          </a:bodyPr>
          <a:lstStyle/>
          <a:p>
            <a:r>
              <a:rPr lang="zh-CN" altLang="en-US" sz="4400" dirty="0" smtClean="0">
                <a:solidFill>
                  <a:schemeClr val="bg1"/>
                </a:solidFill>
                <a:ea typeface="微软雅黑" panose="020B0503020204020204" pitchFamily="34" charset="-122"/>
              </a:rPr>
              <a:t>目录</a:t>
            </a:r>
            <a:endParaRPr lang="zh-CN" altLang="en-US" sz="4400" dirty="0">
              <a:solidFill>
                <a:schemeClr val="bg1"/>
              </a:solidFill>
              <a:ea typeface="微软雅黑" panose="020B0503020204020204" pitchFamily="34" charset="-122"/>
            </a:endParaRPr>
          </a:p>
        </p:txBody>
      </p:sp>
      <p:sp>
        <p:nvSpPr>
          <p:cNvPr id="52" name="矩形 51"/>
          <p:cNvSpPr/>
          <p:nvPr/>
        </p:nvSpPr>
        <p:spPr>
          <a:xfrm>
            <a:off x="668735" y="923403"/>
            <a:ext cx="2130713" cy="769441"/>
          </a:xfrm>
          <a:prstGeom prst="rect">
            <a:avLst/>
          </a:prstGeom>
          <a:effectLst/>
        </p:spPr>
        <p:txBody>
          <a:bodyPr vert="horz" wrap="none">
            <a:spAutoFit/>
          </a:bodyPr>
          <a:lstStyle/>
          <a:p>
            <a:r>
              <a:rPr lang="en-US" altLang="zh-CN" sz="4400" dirty="0" smtClean="0">
                <a:solidFill>
                  <a:schemeClr val="bg1"/>
                </a:solidFill>
                <a:latin typeface="Agency FB" panose="020B0503020202020204" pitchFamily="34" charset="0"/>
                <a:ea typeface="微软雅黑" panose="020B0503020204020204" pitchFamily="34" charset="-122"/>
                <a:cs typeface="Arial" panose="020B0604020202020204" pitchFamily="34" charset="0"/>
              </a:rPr>
              <a:t>DIRECTORY</a:t>
            </a:r>
            <a:endParaRPr lang="zh-CN" altLang="en-US" sz="4400" dirty="0">
              <a:solidFill>
                <a:schemeClr val="bg1"/>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23" name="TextBox 24"/>
          <p:cNvSpPr txBox="1"/>
          <p:nvPr/>
        </p:nvSpPr>
        <p:spPr>
          <a:xfrm>
            <a:off x="7987758" y="4929202"/>
            <a:ext cx="1325880" cy="368300"/>
          </a:xfrm>
          <a:prstGeom prst="rect">
            <a:avLst/>
          </a:prstGeom>
          <a:noFill/>
        </p:spPr>
        <p:txBody>
          <a:bodyPr wrap="none" rtlCol="0">
            <a:spAutoFit/>
          </a:bodyPr>
          <a:lstStyle/>
          <a:p>
            <a:r>
              <a:rPr lang="zh-CN" altLang="en-US" dirty="0">
                <a:solidFill>
                  <a:srgbClr val="FFFFFF"/>
                </a:solidFill>
                <a:ea typeface="微软雅黑" panose="020B0503020204020204" pitchFamily="34" charset="-122"/>
              </a:rPr>
              <a:t>区块链缺点</a:t>
            </a:r>
            <a:endParaRPr lang="zh-CN" altLang="en-US" dirty="0">
              <a:solidFill>
                <a:srgbClr val="FFFFFF"/>
              </a:solidFill>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15"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ppt_x</p:attrName>
                                        </p:attrNameLst>
                                      </p:cBhvr>
                                      <p:tavLst>
                                        <p:tav tm="0" fmla="#ppt_x+(cos(-2*pi*(1-$))*-#ppt_x-sin(-2*pi*(1-$))*(1-#ppt_y))*(1-$)">
                                          <p:val>
                                            <p:fltVal val="0"/>
                                          </p:val>
                                        </p:tav>
                                        <p:tav tm="100000">
                                          <p:val>
                                            <p:fltVal val="1"/>
                                          </p:val>
                                        </p:tav>
                                      </p:tavLst>
                                    </p:anim>
                                    <p:anim calcmode="lin" valueType="num">
                                      <p:cBhvr>
                                        <p:cTn id="21" dur="50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1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2"/>
                                        </p:tgtEl>
                                        <p:attrNameLst>
                                          <p:attrName>ppt_y</p:attrName>
                                        </p:attrNameLst>
                                      </p:cBhvr>
                                      <p:tavLst>
                                        <p:tav tm="0">
                                          <p:val>
                                            <p:strVal val="#ppt_y"/>
                                          </p:val>
                                        </p:tav>
                                        <p:tav tm="100000">
                                          <p:val>
                                            <p:strVal val="#ppt_y"/>
                                          </p:val>
                                        </p:tav>
                                      </p:tavLst>
                                    </p:anim>
                                    <p:anim calcmode="lin" valueType="num">
                                      <p:cBhvr>
                                        <p:cTn id="27"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2"/>
                                        </p:tgtEl>
                                      </p:cBhvr>
                                    </p:animEffect>
                                  </p:childTnLst>
                                </p:cTn>
                              </p:par>
                            </p:childTnLst>
                          </p:cTn>
                        </p:par>
                        <p:par>
                          <p:cTn id="30" fill="hold">
                            <p:stCondLst>
                              <p:cond delay="2400"/>
                            </p:stCondLst>
                            <p:childTnLst>
                              <p:par>
                                <p:cTn id="31" presetID="23" presetClass="entr" presetSubtype="32"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p:cTn id="33" dur="500" fill="hold"/>
                                        <p:tgtEl>
                                          <p:spTgt spid="51"/>
                                        </p:tgtEl>
                                        <p:attrNameLst>
                                          <p:attrName>ppt_w</p:attrName>
                                        </p:attrNameLst>
                                      </p:cBhvr>
                                      <p:tavLst>
                                        <p:tav tm="0">
                                          <p:val>
                                            <p:strVal val="4*#ppt_w"/>
                                          </p:val>
                                        </p:tav>
                                        <p:tav tm="100000">
                                          <p:val>
                                            <p:strVal val="#ppt_w"/>
                                          </p:val>
                                        </p:tav>
                                      </p:tavLst>
                                    </p:anim>
                                    <p:anim calcmode="lin" valueType="num">
                                      <p:cBhvr>
                                        <p:cTn id="34" dur="500" fill="hold"/>
                                        <p:tgtEl>
                                          <p:spTgt spid="51"/>
                                        </p:tgtEl>
                                        <p:attrNameLst>
                                          <p:attrName>ppt_h</p:attrName>
                                        </p:attrNameLst>
                                      </p:cBhvr>
                                      <p:tavLst>
                                        <p:tav tm="0">
                                          <p:val>
                                            <p:strVal val="4*#ppt_h"/>
                                          </p:val>
                                        </p:tav>
                                        <p:tav tm="100000">
                                          <p:val>
                                            <p:strVal val="#ppt_h"/>
                                          </p:val>
                                        </p:tav>
                                      </p:tavLst>
                                    </p:anim>
                                  </p:childTnLst>
                                </p:cTn>
                              </p:par>
                            </p:childTnLst>
                          </p:cTn>
                        </p:par>
                        <p:par>
                          <p:cTn id="35" fill="hold">
                            <p:stCondLst>
                              <p:cond delay="2900"/>
                            </p:stCondLst>
                            <p:childTnLst>
                              <p:par>
                                <p:cTn id="36" presetID="23" presetClass="entr" presetSubtype="16"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2" presetClass="entr" presetSubtype="1"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p:tgtEl>
                                          <p:spTgt spid="41"/>
                                        </p:tgtEl>
                                        <p:attrNameLst>
                                          <p:attrName>ppt_y</p:attrName>
                                        </p:attrNameLst>
                                      </p:cBhvr>
                                      <p:tavLst>
                                        <p:tav tm="0">
                                          <p:val>
                                            <p:strVal val="#ppt_y-#ppt_h*1.125000"/>
                                          </p:val>
                                        </p:tav>
                                        <p:tav tm="100000">
                                          <p:val>
                                            <p:strVal val="#ppt_y"/>
                                          </p:val>
                                        </p:tav>
                                      </p:tavLst>
                                    </p:anim>
                                    <p:animEffect transition="in" filter="wipe(down)">
                                      <p:cBhvr>
                                        <p:cTn id="44" dur="500"/>
                                        <p:tgtEl>
                                          <p:spTgt spid="41"/>
                                        </p:tgtEl>
                                      </p:cBhvr>
                                    </p:animEffect>
                                  </p:childTnLst>
                                </p:cTn>
                              </p:par>
                            </p:childTnLst>
                          </p:cTn>
                        </p:par>
                        <p:par>
                          <p:cTn id="45" fill="hold">
                            <p:stCondLst>
                              <p:cond delay="3900"/>
                            </p:stCondLst>
                            <p:childTnLst>
                              <p:par>
                                <p:cTn id="46" presetID="23" presetClass="entr" presetSubtype="16"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childTnLst>
                                </p:cTn>
                              </p:par>
                            </p:childTnLst>
                          </p:cTn>
                        </p:par>
                        <p:par>
                          <p:cTn id="50" fill="hold">
                            <p:stCondLst>
                              <p:cond delay="4400"/>
                            </p:stCondLst>
                            <p:childTnLst>
                              <p:par>
                                <p:cTn id="51" presetID="12" presetClass="entr" presetSubtype="1"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p:tgtEl>
                                          <p:spTgt spid="44"/>
                                        </p:tgtEl>
                                        <p:attrNameLst>
                                          <p:attrName>ppt_y</p:attrName>
                                        </p:attrNameLst>
                                      </p:cBhvr>
                                      <p:tavLst>
                                        <p:tav tm="0">
                                          <p:val>
                                            <p:strVal val="#ppt_y-#ppt_h*1.125000"/>
                                          </p:val>
                                        </p:tav>
                                        <p:tav tm="100000">
                                          <p:val>
                                            <p:strVal val="#ppt_y"/>
                                          </p:val>
                                        </p:tav>
                                      </p:tavLst>
                                    </p:anim>
                                    <p:animEffect transition="in" filter="wipe(down)">
                                      <p:cBhvr>
                                        <p:cTn id="54" dur="500"/>
                                        <p:tgtEl>
                                          <p:spTgt spid="44"/>
                                        </p:tgtEl>
                                      </p:cBhvr>
                                    </p:animEffect>
                                  </p:childTnLst>
                                </p:cTn>
                              </p:par>
                            </p:childTnLst>
                          </p:cTn>
                        </p:par>
                        <p:par>
                          <p:cTn id="55" fill="hold">
                            <p:stCondLst>
                              <p:cond delay="4900"/>
                            </p:stCondLst>
                            <p:childTnLst>
                              <p:par>
                                <p:cTn id="56" presetID="23" presetClass="entr" presetSubtype="16" fill="hold" grpId="0"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childTnLst>
                                </p:cTn>
                              </p:par>
                            </p:childTnLst>
                          </p:cTn>
                        </p:par>
                        <p:par>
                          <p:cTn id="60" fill="hold">
                            <p:stCondLst>
                              <p:cond delay="5400"/>
                            </p:stCondLst>
                            <p:childTnLst>
                              <p:par>
                                <p:cTn id="61" presetID="23" presetClass="entr" presetSubtype="16"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childTnLst>
                                </p:cTn>
                              </p:par>
                            </p:childTnLst>
                          </p:cTn>
                        </p:par>
                        <p:par>
                          <p:cTn id="65" fill="hold">
                            <p:stCondLst>
                              <p:cond delay="5900"/>
                            </p:stCondLst>
                            <p:childTnLst>
                              <p:par>
                                <p:cTn id="66" presetID="12" presetClass="entr" presetSubtype="1"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additive="base">
                                        <p:cTn id="68" dur="500"/>
                                        <p:tgtEl>
                                          <p:spTgt spid="50"/>
                                        </p:tgtEl>
                                        <p:attrNameLst>
                                          <p:attrName>ppt_y</p:attrName>
                                        </p:attrNameLst>
                                      </p:cBhvr>
                                      <p:tavLst>
                                        <p:tav tm="0">
                                          <p:val>
                                            <p:strVal val="#ppt_y-#ppt_h*1.125000"/>
                                          </p:val>
                                        </p:tav>
                                        <p:tav tm="100000">
                                          <p:val>
                                            <p:strVal val="#ppt_y"/>
                                          </p:val>
                                        </p:tav>
                                      </p:tavLst>
                                    </p:anim>
                                    <p:animEffect transition="in" filter="wipe(down)">
                                      <p:cBhvr>
                                        <p:cTn id="69" dur="500"/>
                                        <p:tgtEl>
                                          <p:spTgt spid="50"/>
                                        </p:tgtEl>
                                      </p:cBhvr>
                                    </p:animEffect>
                                  </p:childTnLst>
                                </p:cTn>
                              </p:par>
                            </p:childTnLst>
                          </p:cTn>
                        </p:par>
                        <p:par>
                          <p:cTn id="70" fill="hold">
                            <p:stCondLst>
                              <p:cond delay="6400"/>
                            </p:stCondLst>
                            <p:childTnLst>
                              <p:par>
                                <p:cTn id="71" presetID="12" presetClass="entr" presetSubtype="1"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p:tgtEl>
                                          <p:spTgt spid="23"/>
                                        </p:tgtEl>
                                        <p:attrNameLst>
                                          <p:attrName>ppt_y</p:attrName>
                                        </p:attrNameLst>
                                      </p:cBhvr>
                                      <p:tavLst>
                                        <p:tav tm="0">
                                          <p:val>
                                            <p:strVal val="#ppt_y-#ppt_h*1.125000"/>
                                          </p:val>
                                        </p:tav>
                                        <p:tav tm="100000">
                                          <p:val>
                                            <p:strVal val="#ppt_y"/>
                                          </p:val>
                                        </p:tav>
                                      </p:tavLst>
                                    </p:anim>
                                    <p:animEffect transition="in" filter="wipe(down)">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ldLvl="0" animBg="1"/>
      <p:bldP spid="39" grpId="0" animBg="1"/>
      <p:bldP spid="41" grpId="0"/>
      <p:bldP spid="42" grpId="0" animBg="1"/>
      <p:bldP spid="44" grpId="0"/>
      <p:bldP spid="45" grpId="0" animBg="1"/>
      <p:bldP spid="48" grpId="0" animBg="1"/>
      <p:bldP spid="50" grpId="0"/>
      <p:bldP spid="51" grpId="0"/>
      <p:bldP spid="5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05" y="0"/>
            <a:ext cx="12858045" cy="7232650"/>
          </a:xfrm>
          <a:prstGeom prst="rect">
            <a:avLst/>
          </a:prstGeom>
          <a:blipFill dpi="0" rotWithShape="1">
            <a:blip r:embed="rId1" cstate="email">
              <a:duotone>
                <a:prstClr val="black"/>
                <a:schemeClr val="tx2">
                  <a:tint val="45000"/>
                  <a:satMod val="400000"/>
                </a:schemeClr>
              </a:duotone>
            </a:blip>
            <a:srcRect/>
            <a:stretch>
              <a:fillRect l="5" r="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221053" y="2343695"/>
            <a:ext cx="2988073" cy="2545260"/>
          </a:xfrm>
          <a:prstGeom prst="triangle">
            <a:avLst/>
          </a:prstGeom>
          <a:solidFill>
            <a:srgbClr val="212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10091732" y="2343696"/>
            <a:ext cx="2988073" cy="2545260"/>
          </a:xfrm>
          <a:prstGeom prst="triangle">
            <a:avLst/>
          </a:prstGeom>
          <a:solidFill>
            <a:srgbClr val="FBC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4917207" y="3067825"/>
            <a:ext cx="815466" cy="812362"/>
            <a:chOff x="7009562" y="1639318"/>
            <a:chExt cx="773225" cy="770282"/>
          </a:xfrm>
        </p:grpSpPr>
        <p:sp>
          <p:nvSpPr>
            <p:cNvPr id="10" name="椭圆 9"/>
            <p:cNvSpPr/>
            <p:nvPr/>
          </p:nvSpPr>
          <p:spPr>
            <a:xfrm>
              <a:off x="7012505" y="1639318"/>
              <a:ext cx="770282" cy="770282"/>
            </a:xfrm>
            <a:prstGeom prst="ellipse">
              <a:avLst/>
            </a:prstGeom>
            <a:solidFill>
              <a:srgbClr val="FBBF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纤黑_GBK" panose="02000000000000000000" pitchFamily="2" charset="-122"/>
                <a:ea typeface="方正兰亭纤黑_GBK" panose="02000000000000000000" pitchFamily="2" charset="-122"/>
              </a:endParaRPr>
            </a:p>
          </p:txBody>
        </p:sp>
        <p:sp>
          <p:nvSpPr>
            <p:cNvPr id="11" name="文本框 10"/>
            <p:cNvSpPr txBox="1"/>
            <p:nvPr/>
          </p:nvSpPr>
          <p:spPr>
            <a:xfrm>
              <a:off x="7009562" y="1703654"/>
              <a:ext cx="716209" cy="641609"/>
            </a:xfrm>
            <a:prstGeom prst="rect">
              <a:avLst/>
            </a:prstGeom>
            <a:noFill/>
          </p:spPr>
          <p:txBody>
            <a:bodyPr wrap="none" rtlCol="0" anchor="ctr">
              <a:spAutoFit/>
            </a:bodyPr>
            <a:lstStyle/>
            <a:p>
              <a:pPr algn="ctr"/>
              <a:r>
                <a:rPr lang="en-US" altLang="zh-CN" sz="3795" dirty="0" smtClean="0">
                  <a:solidFill>
                    <a:schemeClr val="bg1"/>
                  </a:solidFill>
                  <a:latin typeface="微软雅黑" panose="020B0503020204020204" pitchFamily="34" charset="-122"/>
                  <a:ea typeface="微软雅黑" panose="020B0503020204020204" pitchFamily="34" charset="-122"/>
                </a:rPr>
                <a:t>01</a:t>
              </a:r>
              <a:endParaRPr lang="zh-CN" altLang="en-US" sz="3795"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917768" y="3140316"/>
            <a:ext cx="2316480" cy="953135"/>
          </a:xfrm>
          <a:prstGeom prst="rect">
            <a:avLst/>
          </a:prstGeom>
          <a:noFill/>
        </p:spPr>
        <p:txBody>
          <a:bodyPr wrap="square" rtlCol="0" anchor="ctr">
            <a:spAutoFit/>
          </a:bodyPr>
          <a:lstStyle/>
          <a:p>
            <a:pPr algn="l"/>
            <a:r>
              <a:rPr lang="zh-CN" altLang="en-US" sz="2800" dirty="0">
                <a:solidFill>
                  <a:srgbClr val="FFFFFF"/>
                </a:solidFill>
                <a:ea typeface="微软雅黑" panose="020B0503020204020204" pitchFamily="34" charset="-122"/>
                <a:sym typeface="+mn-ea"/>
              </a:rPr>
              <a:t>区块链概述</a:t>
            </a:r>
            <a:endParaRPr lang="zh-CN" altLang="en-US" sz="2800" dirty="0">
              <a:solidFill>
                <a:srgbClr val="FFFFFF"/>
              </a:solidFill>
              <a:ea typeface="微软雅黑" panose="020B0503020204020204" pitchFamily="34" charset="-122"/>
            </a:endParaRPr>
          </a:p>
          <a:p>
            <a:pPr algn="r"/>
            <a:endParaRPr lang="zh-CN" altLang="en-US" sz="2800" dirty="0">
              <a:solidFill>
                <a:srgbClr val="FBBF09"/>
              </a:solidFill>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5"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fltVal val="0"/>
                                          </p:val>
                                        </p:tav>
                                        <p:tav tm="100000">
                                          <p:val>
                                            <p:strVal val="#ppt_w"/>
                                          </p:val>
                                        </p:tav>
                                      </p:tavLst>
                                    </p:anim>
                                    <p:anim calcmode="lin" valueType="num">
                                      <p:cBhvr>
                                        <p:cTn id="17" dur="1000" fill="hold"/>
                                        <p:tgtEl>
                                          <p:spTgt spid="8"/>
                                        </p:tgtEl>
                                        <p:attrNameLst>
                                          <p:attrName>ppt_h</p:attrName>
                                        </p:attrNameLst>
                                      </p:cBhvr>
                                      <p:tavLst>
                                        <p:tav tm="0">
                                          <p:val>
                                            <p:fltVal val="0"/>
                                          </p:val>
                                        </p:tav>
                                        <p:tav tm="100000">
                                          <p:val>
                                            <p:strVal val="#ppt_h"/>
                                          </p:val>
                                        </p:tav>
                                      </p:tavLst>
                                    </p:anim>
                                    <p:anim calcmode="lin" valueType="num">
                                      <p:cBhvr>
                                        <p:cTn id="18"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59"/>
          <p:cNvGrpSpPr/>
          <p:nvPr/>
        </p:nvGrpSpPr>
        <p:grpSpPr bwMode="auto">
          <a:xfrm rot="0">
            <a:off x="8680450" y="4565650"/>
            <a:ext cx="1525905" cy="1332230"/>
            <a:chOff x="1202501" y="2786058"/>
            <a:chExt cx="1935848" cy="1751017"/>
          </a:xfrm>
        </p:grpSpPr>
        <p:grpSp>
          <p:nvGrpSpPr>
            <p:cNvPr id="79" name="Group 6"/>
            <p:cNvGrpSpPr/>
            <p:nvPr/>
          </p:nvGrpSpPr>
          <p:grpSpPr bwMode="auto">
            <a:xfrm>
              <a:off x="1295400" y="2786058"/>
              <a:ext cx="1753450" cy="1751017"/>
              <a:chOff x="1823" y="2371"/>
              <a:chExt cx="1801" cy="1801"/>
            </a:xfrm>
          </p:grpSpPr>
          <p:sp>
            <p:nvSpPr>
              <p:cNvPr id="81" name="Oval 7"/>
              <p:cNvSpPr>
                <a:spLocks noChangeArrowheads="1"/>
              </p:cNvSpPr>
              <p:nvPr/>
            </p:nvSpPr>
            <p:spPr bwMode="auto">
              <a:xfrm>
                <a:off x="1823" y="2371"/>
                <a:ext cx="1801" cy="1801"/>
              </a:xfrm>
              <a:prstGeom prst="ellipse">
                <a:avLst/>
              </a:prstGeom>
              <a:solidFill>
                <a:srgbClr val="84B5D5">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Oval 8"/>
              <p:cNvSpPr>
                <a:spLocks noChangeArrowheads="1"/>
              </p:cNvSpPr>
              <p:nvPr/>
            </p:nvSpPr>
            <p:spPr bwMode="auto">
              <a:xfrm>
                <a:off x="1945" y="2493"/>
                <a:ext cx="1556" cy="1556"/>
              </a:xfrm>
              <a:prstGeom prst="ellipse">
                <a:avLst/>
              </a:prstGeom>
              <a:solidFill>
                <a:srgbClr val="84B5D5"/>
              </a:solidFill>
              <a:ln w="38100">
                <a:solidFill>
                  <a:srgbClr val="FFFFFF"/>
                </a:solidFill>
                <a:round/>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0" name="Text Box 9"/>
            <p:cNvSpPr txBox="1">
              <a:spLocks noChangeArrowheads="1"/>
            </p:cNvSpPr>
            <p:nvPr/>
          </p:nvSpPr>
          <p:spPr bwMode="auto">
            <a:xfrm>
              <a:off x="1202501" y="3283722"/>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区块链与比   特币的关系</a:t>
              </a:r>
              <a:endPar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3" name="组合 64"/>
          <p:cNvGrpSpPr/>
          <p:nvPr/>
        </p:nvGrpSpPr>
        <p:grpSpPr bwMode="auto">
          <a:xfrm rot="0">
            <a:off x="8680450" y="2439670"/>
            <a:ext cx="1525905" cy="1332230"/>
            <a:chOff x="1204884" y="2786058"/>
            <a:chExt cx="1935848" cy="1751017"/>
          </a:xfrm>
        </p:grpSpPr>
        <p:grpSp>
          <p:nvGrpSpPr>
            <p:cNvPr id="84" name="Group 6"/>
            <p:cNvGrpSpPr/>
            <p:nvPr/>
          </p:nvGrpSpPr>
          <p:grpSpPr bwMode="auto">
            <a:xfrm>
              <a:off x="1295400" y="2786058"/>
              <a:ext cx="1753450" cy="1751017"/>
              <a:chOff x="1823" y="2371"/>
              <a:chExt cx="1801" cy="1801"/>
            </a:xfrm>
          </p:grpSpPr>
          <p:sp>
            <p:nvSpPr>
              <p:cNvPr id="86"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1" name="Oval 8"/>
              <p:cNvSpPr>
                <a:spLocks noChangeArrowheads="1"/>
              </p:cNvSpPr>
              <p:nvPr/>
            </p:nvSpPr>
            <p:spPr bwMode="auto">
              <a:xfrm>
                <a:off x="1946" y="2493"/>
                <a:ext cx="1556" cy="1555"/>
              </a:xfrm>
              <a:prstGeom prst="ellipse">
                <a:avLst/>
              </a:prstGeom>
              <a:solidFill>
                <a:srgbClr val="FBBF09"/>
              </a:solidFill>
              <a:ln w="38100">
                <a:solidFill>
                  <a:srgbClr val="FFFFFF"/>
                </a:solidFill>
                <a:round/>
              </a:ln>
            </p:spPr>
            <p:txBody>
              <a:bodyPr/>
              <a:lstStyle/>
              <a:p>
                <a:pPr defTabSz="1212850"/>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85" name="Text Box 9"/>
            <p:cNvSpPr txBox="1">
              <a:spLocks noChangeArrowheads="1"/>
            </p:cNvSpPr>
            <p:nvPr/>
          </p:nvSpPr>
          <p:spPr bwMode="auto">
            <a:xfrm>
              <a:off x="1204884" y="3283873"/>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的起源</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47" name="组合 40"/>
          <p:cNvGrpSpPr/>
          <p:nvPr/>
        </p:nvGrpSpPr>
        <p:grpSpPr bwMode="auto">
          <a:xfrm rot="0">
            <a:off x="3054350" y="2470150"/>
            <a:ext cx="1525905" cy="1331595"/>
            <a:chOff x="1204089" y="2786058"/>
            <a:chExt cx="1935848" cy="1751017"/>
          </a:xfrm>
        </p:grpSpPr>
        <p:grpSp>
          <p:nvGrpSpPr>
            <p:cNvPr id="148" name="Group 6"/>
            <p:cNvGrpSpPr/>
            <p:nvPr/>
          </p:nvGrpSpPr>
          <p:grpSpPr bwMode="auto">
            <a:xfrm>
              <a:off x="1295400" y="2786058"/>
              <a:ext cx="1753450" cy="1751017"/>
              <a:chOff x="1823" y="2371"/>
              <a:chExt cx="1801" cy="1801"/>
            </a:xfrm>
          </p:grpSpPr>
          <p:sp>
            <p:nvSpPr>
              <p:cNvPr id="150"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Oval 8"/>
              <p:cNvSpPr>
                <a:spLocks noChangeArrowheads="1"/>
              </p:cNvSpPr>
              <p:nvPr/>
            </p:nvSpPr>
            <p:spPr bwMode="auto">
              <a:xfrm>
                <a:off x="1946" y="2493"/>
                <a:ext cx="1556" cy="1556"/>
              </a:xfrm>
              <a:prstGeom prst="ellipse">
                <a:avLst/>
              </a:prstGeom>
              <a:solidFill>
                <a:srgbClr val="FBBF09"/>
              </a:solidFill>
              <a:ln w="38100">
                <a:solidFill>
                  <a:srgbClr val="FFFFFF"/>
                </a:solidFill>
                <a:round/>
              </a:ln>
            </p:spPr>
            <p:txBody>
              <a:bodyPr/>
              <a:lstStyle/>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9" name="Text Box 9"/>
            <p:cNvSpPr txBox="1">
              <a:spLocks noChangeArrowheads="1"/>
            </p:cNvSpPr>
            <p:nvPr/>
          </p:nvSpPr>
          <p:spPr bwMode="auto">
            <a:xfrm>
              <a:off x="1204089" y="3310586"/>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什么是       区块链</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 name="文本框 2"/>
          <p:cNvSpPr txBox="1"/>
          <p:nvPr/>
        </p:nvSpPr>
        <p:spPr>
          <a:xfrm>
            <a:off x="5071110" y="1354455"/>
            <a:ext cx="2214880" cy="583565"/>
          </a:xfrm>
          <a:prstGeom prst="rect">
            <a:avLst/>
          </a:prstGeom>
          <a:noFill/>
        </p:spPr>
        <p:txBody>
          <a:bodyPr wrap="none" rtlCol="0" anchor="t">
            <a:spAutoFit/>
          </a:bodyPr>
          <a:p>
            <a:r>
              <a:rPr lang="zh-CN" altLang="en-US" sz="3200" dirty="0">
                <a:solidFill>
                  <a:srgbClr val="212E3C"/>
                </a:solidFill>
                <a:ea typeface="微软雅黑" panose="020B0503020204020204" pitchFamily="34" charset="-122"/>
                <a:sym typeface="+mn-ea"/>
              </a:rPr>
              <a:t>关于区块链</a:t>
            </a:r>
            <a:endParaRPr lang="zh-CN" altLang="en-US" sz="3200" dirty="0">
              <a:solidFill>
                <a:srgbClr val="212E3C"/>
              </a:solidFill>
              <a:ea typeface="微软雅黑" panose="020B0503020204020204" pitchFamily="34" charset="-122"/>
              <a:sym typeface="+mn-ea"/>
            </a:endParaRPr>
          </a:p>
        </p:txBody>
      </p:sp>
      <p:grpSp>
        <p:nvGrpSpPr>
          <p:cNvPr id="5" name="组合 59"/>
          <p:cNvGrpSpPr/>
          <p:nvPr/>
        </p:nvGrpSpPr>
        <p:grpSpPr bwMode="auto">
          <a:xfrm rot="0">
            <a:off x="1184910" y="4657725"/>
            <a:ext cx="1525905" cy="1332230"/>
            <a:chOff x="1202501" y="2786058"/>
            <a:chExt cx="1935848" cy="1751017"/>
          </a:xfrm>
        </p:grpSpPr>
        <p:grpSp>
          <p:nvGrpSpPr>
            <p:cNvPr id="6" name="Group 6"/>
            <p:cNvGrpSpPr/>
            <p:nvPr/>
          </p:nvGrpSpPr>
          <p:grpSpPr bwMode="auto">
            <a:xfrm>
              <a:off x="1295400" y="2786058"/>
              <a:ext cx="1753450" cy="1751017"/>
              <a:chOff x="1823" y="2371"/>
              <a:chExt cx="1801" cy="1801"/>
            </a:xfrm>
          </p:grpSpPr>
          <p:sp>
            <p:nvSpPr>
              <p:cNvPr id="7" name="Oval 7"/>
              <p:cNvSpPr>
                <a:spLocks noChangeArrowheads="1"/>
              </p:cNvSpPr>
              <p:nvPr/>
            </p:nvSpPr>
            <p:spPr bwMode="auto">
              <a:xfrm>
                <a:off x="1823" y="2371"/>
                <a:ext cx="1801" cy="1801"/>
              </a:xfrm>
              <a:prstGeom prst="ellipse">
                <a:avLst/>
              </a:prstGeom>
              <a:solidFill>
                <a:srgbClr val="84B5D5">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val 8"/>
              <p:cNvSpPr>
                <a:spLocks noChangeArrowheads="1"/>
              </p:cNvSpPr>
              <p:nvPr/>
            </p:nvSpPr>
            <p:spPr bwMode="auto">
              <a:xfrm>
                <a:off x="1945" y="2493"/>
                <a:ext cx="1556" cy="1556"/>
              </a:xfrm>
              <a:prstGeom prst="ellipse">
                <a:avLst/>
              </a:prstGeom>
              <a:solidFill>
                <a:srgbClr val="84B5D5"/>
              </a:solidFill>
              <a:ln w="38100">
                <a:solidFill>
                  <a:srgbClr val="FFFFFF"/>
                </a:solidFill>
                <a:round/>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9" name="Text Box 9"/>
            <p:cNvSpPr txBox="1">
              <a:spLocks noChangeArrowheads="1"/>
            </p:cNvSpPr>
            <p:nvPr/>
          </p:nvSpPr>
          <p:spPr bwMode="auto">
            <a:xfrm>
              <a:off x="1202501" y="3376364"/>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何谓区块</a:t>
              </a:r>
              <a:endParaRPr lang="zh-CN" altLang="en-US" sz="1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0" name="组合 64"/>
          <p:cNvGrpSpPr/>
          <p:nvPr/>
        </p:nvGrpSpPr>
        <p:grpSpPr bwMode="auto">
          <a:xfrm rot="0">
            <a:off x="5042535" y="4657725"/>
            <a:ext cx="1525905" cy="1332230"/>
            <a:chOff x="1181522" y="2786058"/>
            <a:chExt cx="1935848" cy="1751017"/>
          </a:xfrm>
        </p:grpSpPr>
        <p:grpSp>
          <p:nvGrpSpPr>
            <p:cNvPr id="11" name="Group 6"/>
            <p:cNvGrpSpPr/>
            <p:nvPr/>
          </p:nvGrpSpPr>
          <p:grpSpPr bwMode="auto">
            <a:xfrm>
              <a:off x="1295400" y="2786058"/>
              <a:ext cx="1753450" cy="1751017"/>
              <a:chOff x="1823" y="2371"/>
              <a:chExt cx="1801" cy="1801"/>
            </a:xfrm>
          </p:grpSpPr>
          <p:sp>
            <p:nvSpPr>
              <p:cNvPr id="12"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Oval 8"/>
              <p:cNvSpPr>
                <a:spLocks noChangeArrowheads="1"/>
              </p:cNvSpPr>
              <p:nvPr/>
            </p:nvSpPr>
            <p:spPr bwMode="auto">
              <a:xfrm>
                <a:off x="1946" y="2493"/>
                <a:ext cx="1556" cy="1555"/>
              </a:xfrm>
              <a:prstGeom prst="ellipse">
                <a:avLst/>
              </a:prstGeom>
              <a:solidFill>
                <a:srgbClr val="FBBF09"/>
              </a:solidFill>
              <a:ln w="38100">
                <a:solidFill>
                  <a:srgbClr val="FFFFFF"/>
                </a:solidFill>
                <a:round/>
              </a:ln>
            </p:spPr>
            <p:txBody>
              <a:bodyPr/>
              <a:lstStyle/>
              <a:p>
                <a:pPr defTabSz="1212850"/>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4" name="Text Box 9"/>
            <p:cNvSpPr txBox="1">
              <a:spLocks noChangeArrowheads="1"/>
            </p:cNvSpPr>
            <p:nvPr/>
          </p:nvSpPr>
          <p:spPr bwMode="auto">
            <a:xfrm>
              <a:off x="1181522" y="3352311"/>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有哪些特点</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 name="组合 40"/>
          <p:cNvGrpSpPr/>
          <p:nvPr/>
        </p:nvGrpSpPr>
        <p:grpSpPr bwMode="auto">
          <a:xfrm rot="0">
            <a:off x="2473960" y="4637088"/>
            <a:ext cx="1525905" cy="1331595"/>
            <a:chOff x="1196839" y="2786058"/>
            <a:chExt cx="1935848" cy="1751017"/>
          </a:xfrm>
        </p:grpSpPr>
        <p:grpSp>
          <p:nvGrpSpPr>
            <p:cNvPr id="16" name="Group 6"/>
            <p:cNvGrpSpPr/>
            <p:nvPr/>
          </p:nvGrpSpPr>
          <p:grpSpPr bwMode="auto">
            <a:xfrm>
              <a:off x="1295400" y="2786058"/>
              <a:ext cx="1753450" cy="1751017"/>
              <a:chOff x="1823" y="2371"/>
              <a:chExt cx="1801" cy="1801"/>
            </a:xfrm>
          </p:grpSpPr>
          <p:sp>
            <p:nvSpPr>
              <p:cNvPr id="17"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Oval 8"/>
              <p:cNvSpPr>
                <a:spLocks noChangeArrowheads="1"/>
              </p:cNvSpPr>
              <p:nvPr/>
            </p:nvSpPr>
            <p:spPr bwMode="auto">
              <a:xfrm>
                <a:off x="1946" y="2493"/>
                <a:ext cx="1556" cy="1556"/>
              </a:xfrm>
              <a:prstGeom prst="ellipse">
                <a:avLst/>
              </a:prstGeom>
              <a:solidFill>
                <a:srgbClr val="FBBF09"/>
              </a:solidFill>
              <a:ln w="38100">
                <a:solidFill>
                  <a:srgbClr val="FFFFFF"/>
                </a:solidFill>
                <a:round/>
              </a:ln>
            </p:spPr>
            <p:txBody>
              <a:bodyPr/>
              <a:lstStyle/>
              <a:p>
                <a:endPar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9" name="Text Box 9"/>
            <p:cNvSpPr txBox="1">
              <a:spLocks noChangeArrowheads="1"/>
            </p:cNvSpPr>
            <p:nvPr/>
          </p:nvSpPr>
          <p:spPr bwMode="auto">
            <a:xfrm>
              <a:off x="1196839" y="3376552"/>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区块结构</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5" name="组合 59"/>
          <p:cNvGrpSpPr/>
          <p:nvPr/>
        </p:nvGrpSpPr>
        <p:grpSpPr bwMode="auto">
          <a:xfrm rot="0">
            <a:off x="3761105" y="4657725"/>
            <a:ext cx="1525905" cy="1332230"/>
            <a:chOff x="1202501" y="2786058"/>
            <a:chExt cx="1935848" cy="1751017"/>
          </a:xfrm>
        </p:grpSpPr>
        <p:grpSp>
          <p:nvGrpSpPr>
            <p:cNvPr id="26" name="Group 6"/>
            <p:cNvGrpSpPr/>
            <p:nvPr/>
          </p:nvGrpSpPr>
          <p:grpSpPr bwMode="auto">
            <a:xfrm>
              <a:off x="1295400" y="2786058"/>
              <a:ext cx="1753450" cy="1751017"/>
              <a:chOff x="1823" y="2371"/>
              <a:chExt cx="1801" cy="1801"/>
            </a:xfrm>
          </p:grpSpPr>
          <p:sp>
            <p:nvSpPr>
              <p:cNvPr id="27" name="Oval 7"/>
              <p:cNvSpPr>
                <a:spLocks noChangeArrowheads="1"/>
              </p:cNvSpPr>
              <p:nvPr/>
            </p:nvSpPr>
            <p:spPr bwMode="auto">
              <a:xfrm>
                <a:off x="1823" y="2371"/>
                <a:ext cx="1801" cy="1801"/>
              </a:xfrm>
              <a:prstGeom prst="ellipse">
                <a:avLst/>
              </a:prstGeom>
              <a:solidFill>
                <a:srgbClr val="84B5D5">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Oval 8"/>
              <p:cNvSpPr>
                <a:spLocks noChangeArrowheads="1"/>
              </p:cNvSpPr>
              <p:nvPr/>
            </p:nvSpPr>
            <p:spPr bwMode="auto">
              <a:xfrm>
                <a:off x="1945" y="2493"/>
                <a:ext cx="1556" cy="1556"/>
              </a:xfrm>
              <a:prstGeom prst="ellipse">
                <a:avLst/>
              </a:prstGeom>
              <a:solidFill>
                <a:srgbClr val="84B5D5"/>
              </a:solidFill>
              <a:ln w="38100">
                <a:solidFill>
                  <a:srgbClr val="FFFFFF"/>
                </a:solidFill>
                <a:round/>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9" name="Text Box 9"/>
            <p:cNvSpPr txBox="1">
              <a:spLocks noChangeArrowheads="1"/>
            </p:cNvSpPr>
            <p:nvPr/>
          </p:nvSpPr>
          <p:spPr bwMode="auto">
            <a:xfrm>
              <a:off x="1202501" y="3283722"/>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         的分类</a:t>
              </a:r>
              <a:endParaRPr lang="zh-CN" altLang="en-US" sz="1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0" name="组合 64"/>
          <p:cNvGrpSpPr/>
          <p:nvPr/>
        </p:nvGrpSpPr>
        <p:grpSpPr bwMode="auto">
          <a:xfrm rot="0">
            <a:off x="7321550" y="4566920"/>
            <a:ext cx="1525905" cy="1332230"/>
            <a:chOff x="1181522" y="2786058"/>
            <a:chExt cx="1935848" cy="1751017"/>
          </a:xfrm>
        </p:grpSpPr>
        <p:grpSp>
          <p:nvGrpSpPr>
            <p:cNvPr id="31" name="Group 6"/>
            <p:cNvGrpSpPr/>
            <p:nvPr/>
          </p:nvGrpSpPr>
          <p:grpSpPr bwMode="auto">
            <a:xfrm>
              <a:off x="1295400" y="2786058"/>
              <a:ext cx="1753450" cy="1751017"/>
              <a:chOff x="1823" y="2371"/>
              <a:chExt cx="1801" cy="1801"/>
            </a:xfrm>
          </p:grpSpPr>
          <p:sp>
            <p:nvSpPr>
              <p:cNvPr id="32"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Oval 8"/>
              <p:cNvSpPr>
                <a:spLocks noChangeArrowheads="1"/>
              </p:cNvSpPr>
              <p:nvPr/>
            </p:nvSpPr>
            <p:spPr bwMode="auto">
              <a:xfrm>
                <a:off x="1946" y="2493"/>
                <a:ext cx="1556" cy="1555"/>
              </a:xfrm>
              <a:prstGeom prst="ellipse">
                <a:avLst/>
              </a:prstGeom>
              <a:solidFill>
                <a:srgbClr val="FBBF09"/>
              </a:solidFill>
              <a:ln w="38100">
                <a:solidFill>
                  <a:srgbClr val="FFFFFF"/>
                </a:solidFill>
                <a:round/>
              </a:ln>
            </p:spPr>
            <p:txBody>
              <a:bodyPr/>
              <a:lstStyle/>
              <a:p>
                <a:pPr defTabSz="1212850"/>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4" name="Text Box 9"/>
            <p:cNvSpPr txBox="1">
              <a:spLocks noChangeArrowheads="1"/>
            </p:cNvSpPr>
            <p:nvPr/>
          </p:nvSpPr>
          <p:spPr bwMode="auto">
            <a:xfrm>
              <a:off x="1181522" y="3352311"/>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产生的背景</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5" name="文本框 34"/>
          <p:cNvSpPr txBox="1"/>
          <p:nvPr/>
        </p:nvSpPr>
        <p:spPr>
          <a:xfrm>
            <a:off x="689610" y="300355"/>
            <a:ext cx="1325880" cy="368300"/>
          </a:xfrm>
          <a:prstGeom prst="rect">
            <a:avLst/>
          </a:prstGeom>
          <a:noFill/>
        </p:spPr>
        <p:txBody>
          <a:bodyPr wrap="none" rtlCol="0" anchor="t">
            <a:spAutoFit/>
          </a:bodyPr>
          <a:p>
            <a:r>
              <a:rPr lang="zh-CN" altLang="en-US" dirty="0">
                <a:solidFill>
                  <a:srgbClr val="212E3C"/>
                </a:solidFill>
                <a:ea typeface="微软雅黑" panose="020B0503020204020204" pitchFamily="34" charset="-122"/>
                <a:sym typeface="+mn-ea"/>
              </a:rPr>
              <a:t>区块链概述</a:t>
            </a:r>
            <a:endParaRPr lang="zh-CN" altLang="en-US" dirty="0">
              <a:solidFill>
                <a:srgbClr val="212E3C"/>
              </a:solidFill>
              <a:ea typeface="微软雅黑" panose="020B0503020204020204" pitchFamily="34" charset="-122"/>
              <a:sym typeface="+mn-ea"/>
            </a:endParaRPr>
          </a:p>
        </p:txBody>
      </p:sp>
      <p:grpSp>
        <p:nvGrpSpPr>
          <p:cNvPr id="37" name="组合 64"/>
          <p:cNvGrpSpPr/>
          <p:nvPr/>
        </p:nvGrpSpPr>
        <p:grpSpPr bwMode="auto">
          <a:xfrm rot="0">
            <a:off x="9953625" y="4565015"/>
            <a:ext cx="1525905" cy="1332230"/>
            <a:chOff x="1181522" y="2786058"/>
            <a:chExt cx="1935848" cy="1751017"/>
          </a:xfrm>
        </p:grpSpPr>
        <p:grpSp>
          <p:nvGrpSpPr>
            <p:cNvPr id="38" name="Group 6"/>
            <p:cNvGrpSpPr/>
            <p:nvPr/>
          </p:nvGrpSpPr>
          <p:grpSpPr bwMode="auto">
            <a:xfrm>
              <a:off x="1295400" y="2786058"/>
              <a:ext cx="1753450" cy="1751017"/>
              <a:chOff x="1823" y="2371"/>
              <a:chExt cx="1801" cy="1801"/>
            </a:xfrm>
          </p:grpSpPr>
          <p:sp>
            <p:nvSpPr>
              <p:cNvPr id="39" name="Oval 7"/>
              <p:cNvSpPr>
                <a:spLocks noChangeArrowheads="1"/>
              </p:cNvSpPr>
              <p:nvPr/>
            </p:nvSpPr>
            <p:spPr bwMode="auto">
              <a:xfrm>
                <a:off x="1823" y="2371"/>
                <a:ext cx="1801" cy="1801"/>
              </a:xfrm>
              <a:prstGeom prst="ellipse">
                <a:avLst/>
              </a:prstGeom>
              <a:solidFill>
                <a:srgbClr val="DEEBF7">
                  <a:alpha val="47842"/>
                </a:srgbClr>
              </a:solidFill>
              <a:ln>
                <a:noFill/>
              </a:ln>
            </p:spPr>
            <p:txBody>
              <a:bodyPr/>
              <a:lstStyle/>
              <a:p>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Oval 8"/>
              <p:cNvSpPr>
                <a:spLocks noChangeArrowheads="1"/>
              </p:cNvSpPr>
              <p:nvPr/>
            </p:nvSpPr>
            <p:spPr bwMode="auto">
              <a:xfrm>
                <a:off x="1946" y="2493"/>
                <a:ext cx="1556" cy="1555"/>
              </a:xfrm>
              <a:prstGeom prst="ellipse">
                <a:avLst/>
              </a:prstGeom>
              <a:solidFill>
                <a:srgbClr val="FBBF09"/>
              </a:solidFill>
              <a:ln w="38100">
                <a:solidFill>
                  <a:srgbClr val="FFFFFF"/>
                </a:solidFill>
                <a:round/>
              </a:ln>
            </p:spPr>
            <p:txBody>
              <a:bodyPr/>
              <a:lstStyle/>
              <a:p>
                <a:pPr defTabSz="1212850"/>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1" name="Text Box 9"/>
            <p:cNvSpPr txBox="1">
              <a:spLocks noChangeArrowheads="1"/>
            </p:cNvSpPr>
            <p:nvPr/>
          </p:nvSpPr>
          <p:spPr bwMode="auto">
            <a:xfrm>
              <a:off x="1181522" y="3352311"/>
              <a:ext cx="1935848" cy="620153"/>
            </a:xfrm>
            <a:prstGeom prst="rect">
              <a:avLst/>
            </a:prstGeom>
            <a:noFill/>
            <a:ln>
              <a:noFill/>
            </a:ln>
          </p:spPr>
          <p:txBody>
            <a:bodyPr/>
            <a:lstStyle>
              <a:lvl1pPr>
                <a:defRPr sz="2400" i="1">
                  <a:solidFill>
                    <a:schemeClr val="tx1"/>
                  </a:solidFill>
                  <a:latin typeface="Arial" panose="020B0604020202020204" pitchFamily="34" charset="0"/>
                  <a:ea typeface="华文细黑" panose="02010600040101010101" charset="-122"/>
                  <a:cs typeface="华文细黑" panose="02010600040101010101" charset="-122"/>
                </a:defRPr>
              </a:lvl1pPr>
              <a:lvl2pPr marL="742950" indent="-285750">
                <a:defRPr sz="2400" i="1">
                  <a:solidFill>
                    <a:schemeClr val="tx1"/>
                  </a:solidFill>
                  <a:latin typeface="Arial" panose="020B0604020202020204" pitchFamily="34" charset="0"/>
                  <a:ea typeface="华文细黑" panose="02010600040101010101" charset="-122"/>
                  <a:cs typeface="华文细黑" panose="02010600040101010101" charset="-122"/>
                </a:defRPr>
              </a:lvl2pPr>
              <a:lvl3pPr marL="11430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3pPr>
              <a:lvl4pPr marL="16002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4pPr>
              <a:lvl5pPr marL="2057400" indent="-228600">
                <a:defRPr sz="2400" i="1">
                  <a:solidFill>
                    <a:schemeClr val="tx1"/>
                  </a:solidFill>
                  <a:latin typeface="Arial" panose="020B0604020202020204" pitchFamily="34" charset="0"/>
                  <a:ea typeface="华文细黑" panose="02010600040101010101" charset="-122"/>
                  <a:cs typeface="华文细黑" panose="02010600040101010101" charset="-122"/>
                </a:defRPr>
              </a:lvl5pPr>
              <a:lvl6pPr marL="25146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6pPr>
              <a:lvl7pPr marL="29718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7pPr>
              <a:lvl8pPr marL="34290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8pPr>
              <a:lvl9pPr marL="3886200" indent="-228600" fontAlgn="base">
                <a:spcBef>
                  <a:spcPct val="0"/>
                </a:spcBef>
                <a:spcAft>
                  <a:spcPct val="0"/>
                </a:spcAft>
                <a:defRPr sz="2400" i="1">
                  <a:solidFill>
                    <a:schemeClr val="tx1"/>
                  </a:solidFill>
                  <a:latin typeface="Arial" panose="020B0604020202020204" pitchFamily="34" charset="0"/>
                  <a:ea typeface="华文细黑" panose="02010600040101010101" charset="-122"/>
                  <a:cs typeface="华文细黑" panose="02010600040101010101" charset="-122"/>
                </a:defRPr>
              </a:lvl9pPr>
            </a:lstStyle>
            <a:p>
              <a:pPr algn="ctr"/>
              <a:r>
                <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区块链解决的问题</a:t>
              </a:r>
              <a:endParaRPr lang="zh-CN" altLang="en-US" sz="1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1770" y="830580"/>
            <a:ext cx="3434080" cy="583565"/>
          </a:xfrm>
          <a:prstGeom prst="rect">
            <a:avLst/>
          </a:prstGeom>
          <a:noFill/>
        </p:spPr>
        <p:txBody>
          <a:bodyPr wrap="none" rtlCol="0" anchor="t">
            <a:spAutoFit/>
          </a:bodyPr>
          <a:p>
            <a:r>
              <a:rPr lang="zh-CN" altLang="en-US" sz="3200" dirty="0">
                <a:solidFill>
                  <a:srgbClr val="212E3C"/>
                </a:solidFill>
                <a:ea typeface="微软雅黑" panose="020B0503020204020204" pitchFamily="34" charset="-122"/>
                <a:sym typeface="+mn-ea"/>
              </a:rPr>
              <a:t>一、什么是区块链</a:t>
            </a:r>
            <a:endParaRPr lang="zh-CN" altLang="en-US" sz="3200" dirty="0">
              <a:solidFill>
                <a:srgbClr val="212E3C"/>
              </a:solidFill>
              <a:ea typeface="微软雅黑" panose="020B0503020204020204" pitchFamily="34" charset="-122"/>
              <a:sym typeface="+mn-ea"/>
            </a:endParaRPr>
          </a:p>
        </p:txBody>
      </p:sp>
      <p:sp>
        <p:nvSpPr>
          <p:cNvPr id="6" name="文本框 5"/>
          <p:cNvSpPr txBox="1"/>
          <p:nvPr/>
        </p:nvSpPr>
        <p:spPr>
          <a:xfrm>
            <a:off x="191770" y="1700530"/>
            <a:ext cx="12193270" cy="368300"/>
          </a:xfrm>
          <a:prstGeom prst="rect">
            <a:avLst/>
          </a:prstGeom>
          <a:noFill/>
        </p:spPr>
        <p:txBody>
          <a:bodyPr wrap="non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1</a:t>
            </a:r>
            <a:r>
              <a:rPr lang="zh-CN" altLang="en-US" b="1">
                <a:solidFill>
                  <a:srgbClr val="212E3C"/>
                </a:solidFill>
                <a:latin typeface="宋体" panose="02010600030101010101" pitchFamily="2" charset="-122"/>
                <a:cs typeface="微软雅黑" panose="020B0503020204020204" pitchFamily="34" charset="-122"/>
                <a:sym typeface="+mn-ea"/>
              </a:rPr>
              <a:t>、何谓区块：</a:t>
            </a:r>
            <a:r>
              <a:rPr lang="zh-CN" altLang="en-US">
                <a:solidFill>
                  <a:srgbClr val="212E3C"/>
                </a:solidFill>
                <a:latin typeface="宋体" panose="02010600030101010101" pitchFamily="2" charset="-122"/>
                <a:cs typeface="微软雅黑" panose="020B0503020204020204" pitchFamily="34" charset="-122"/>
                <a:sym typeface="+mn-ea"/>
              </a:rPr>
              <a:t>简单来说就是一组信息数据的集合。区块内含有一些特殊的信息。前后之间彼此互连，称之为</a:t>
            </a:r>
            <a:r>
              <a:rPr lang="en-US" altLang="zh-CN">
                <a:solidFill>
                  <a:srgbClr val="212E3C"/>
                </a:solidFill>
                <a:latin typeface="宋体" panose="02010600030101010101" pitchFamily="2" charset="-122"/>
                <a:cs typeface="微软雅黑" panose="020B0503020204020204" pitchFamily="34" charset="-122"/>
                <a:sym typeface="+mn-ea"/>
              </a:rPr>
              <a:t>“</a:t>
            </a:r>
            <a:r>
              <a:rPr lang="zh-CN" altLang="en-US">
                <a:solidFill>
                  <a:srgbClr val="212E3C"/>
                </a:solidFill>
                <a:latin typeface="宋体" panose="02010600030101010101" pitchFamily="2" charset="-122"/>
                <a:cs typeface="微软雅黑" panose="020B0503020204020204" pitchFamily="34" charset="-122"/>
                <a:sym typeface="+mn-ea"/>
              </a:rPr>
              <a:t>区块链</a:t>
            </a:r>
            <a:r>
              <a:rPr lang="en-US" altLang="zh-CN">
                <a:solidFill>
                  <a:srgbClr val="212E3C"/>
                </a:solidFill>
                <a:latin typeface="宋体" panose="02010600030101010101" pitchFamily="2" charset="-122"/>
                <a:cs typeface="微软雅黑" panose="020B0503020204020204" pitchFamily="34" charset="-122"/>
                <a:sym typeface="+mn-ea"/>
              </a:rPr>
              <a:t>”</a:t>
            </a:r>
            <a:endParaRPr lang="en-US" altLang="zh-CN">
              <a:solidFill>
                <a:srgbClr val="212E3C"/>
              </a:solidFill>
              <a:latin typeface="宋体" panose="02010600030101010101" pitchFamily="2" charset="-122"/>
              <a:cs typeface="微软雅黑" panose="020B0503020204020204" pitchFamily="34" charset="-122"/>
              <a:sym typeface="+mn-ea"/>
            </a:endParaRPr>
          </a:p>
        </p:txBody>
      </p:sp>
      <p:sp>
        <p:nvSpPr>
          <p:cNvPr id="7" name="文本框 6"/>
          <p:cNvSpPr txBox="1"/>
          <p:nvPr/>
        </p:nvSpPr>
        <p:spPr>
          <a:xfrm>
            <a:off x="191770" y="2379345"/>
            <a:ext cx="1907540" cy="368300"/>
          </a:xfrm>
          <a:prstGeom prst="rect">
            <a:avLst/>
          </a:prstGeom>
          <a:noFill/>
        </p:spPr>
        <p:txBody>
          <a:bodyPr wrap="non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2</a:t>
            </a:r>
            <a:r>
              <a:rPr lang="zh-CN" altLang="en-US" b="1">
                <a:solidFill>
                  <a:srgbClr val="212E3C"/>
                </a:solidFill>
                <a:latin typeface="宋体" panose="02010600030101010101" pitchFamily="2" charset="-122"/>
                <a:cs typeface="微软雅黑" panose="020B0503020204020204" pitchFamily="34" charset="-122"/>
                <a:sym typeface="+mn-ea"/>
              </a:rPr>
              <a:t>、区块与区块链</a:t>
            </a:r>
            <a:endParaRPr lang="zh-CN" altLang="en-US" b="1"/>
          </a:p>
        </p:txBody>
      </p:sp>
      <p:pic>
        <p:nvPicPr>
          <p:cNvPr id="21" name="图片 20"/>
          <p:cNvPicPr>
            <a:picLocks noChangeAspect="1"/>
          </p:cNvPicPr>
          <p:nvPr/>
        </p:nvPicPr>
        <p:blipFill>
          <a:blip r:embed="rId1"/>
          <a:stretch>
            <a:fillRect/>
          </a:stretch>
        </p:blipFill>
        <p:spPr>
          <a:xfrm>
            <a:off x="191770" y="2845435"/>
            <a:ext cx="7577455" cy="4057015"/>
          </a:xfrm>
          <a:prstGeom prst="rect">
            <a:avLst/>
          </a:prstGeom>
        </p:spPr>
      </p:pic>
      <p:sp>
        <p:nvSpPr>
          <p:cNvPr id="22" name="文本框 21"/>
          <p:cNvSpPr txBox="1"/>
          <p:nvPr/>
        </p:nvSpPr>
        <p:spPr>
          <a:xfrm>
            <a:off x="534670" y="2967355"/>
            <a:ext cx="868680" cy="368300"/>
          </a:xfrm>
          <a:prstGeom prst="rect">
            <a:avLst/>
          </a:prstGeom>
          <a:noFill/>
        </p:spPr>
        <p:txBody>
          <a:bodyPr wrap="none" rtlCol="0" anchor="t">
            <a:spAutoFit/>
          </a:bodyPr>
          <a:p>
            <a:r>
              <a:rPr lang="zh-CN" altLang="en-US"/>
              <a:t>区块头</a:t>
            </a:r>
            <a:endParaRPr lang="zh-CN" altLang="en-US"/>
          </a:p>
        </p:txBody>
      </p:sp>
      <p:sp>
        <p:nvSpPr>
          <p:cNvPr id="23" name="文本框 22"/>
          <p:cNvSpPr txBox="1"/>
          <p:nvPr/>
        </p:nvSpPr>
        <p:spPr>
          <a:xfrm>
            <a:off x="534670" y="5326380"/>
            <a:ext cx="868680" cy="368300"/>
          </a:xfrm>
          <a:prstGeom prst="rect">
            <a:avLst/>
          </a:prstGeom>
          <a:noFill/>
        </p:spPr>
        <p:txBody>
          <a:bodyPr wrap="none" rtlCol="0" anchor="t">
            <a:spAutoFit/>
          </a:bodyPr>
          <a:p>
            <a:r>
              <a:rPr lang="zh-CN" altLang="en-US"/>
              <a:t>区块体</a:t>
            </a:r>
            <a:endParaRPr lang="zh-CN" altLang="en-US"/>
          </a:p>
        </p:txBody>
      </p:sp>
      <p:sp>
        <p:nvSpPr>
          <p:cNvPr id="24" name="文本框 23"/>
          <p:cNvSpPr txBox="1"/>
          <p:nvPr/>
        </p:nvSpPr>
        <p:spPr>
          <a:xfrm>
            <a:off x="7769225" y="2845435"/>
            <a:ext cx="5212080" cy="3969385"/>
          </a:xfrm>
          <a:prstGeom prst="rect">
            <a:avLst/>
          </a:prstGeom>
          <a:noFill/>
        </p:spPr>
        <p:txBody>
          <a:bodyPr wrap="none" rtlCol="0" anchor="t">
            <a:spAutoFit/>
          </a:bodyPr>
          <a:p>
            <a:pPr algn="l"/>
            <a:r>
              <a:rPr lang="zh-CN" altLang="en-US"/>
              <a:t>官方定义：</a:t>
            </a:r>
            <a:endParaRPr lang="zh-CN" altLang="en-US"/>
          </a:p>
          <a:p>
            <a:pPr algn="l"/>
            <a:r>
              <a:rPr lang="zh-CN" altLang="en-US"/>
              <a:t>         区块链本质就是一种特殊的分布式</a:t>
            </a:r>
            <a:endParaRPr lang="zh-CN" altLang="en-US"/>
          </a:p>
          <a:p>
            <a:pPr algn="l"/>
            <a:r>
              <a:rPr lang="zh-CN" altLang="en-US"/>
              <a:t>数据存储系统。所以区块链技术也被称之为</a:t>
            </a:r>
            <a:endParaRPr lang="zh-CN" altLang="en-US"/>
          </a:p>
          <a:p>
            <a:pPr algn="l"/>
            <a:r>
              <a:rPr lang="zh-CN" altLang="en-US"/>
              <a:t>分布式账本技术。是一种互联网数据存储技术。</a:t>
            </a:r>
            <a:endParaRPr lang="zh-CN" altLang="en-US"/>
          </a:p>
          <a:p>
            <a:pPr algn="l"/>
            <a:endParaRPr lang="zh-CN" altLang="en-US"/>
          </a:p>
          <a:p>
            <a:pPr algn="l"/>
            <a:r>
              <a:rPr lang="zh-CN" altLang="en-US"/>
              <a:t>从数据角度来看：</a:t>
            </a:r>
            <a:endParaRPr lang="zh-CN" altLang="en-US"/>
          </a:p>
          <a:p>
            <a:pPr algn="l"/>
            <a:r>
              <a:rPr lang="zh-CN" altLang="en-US"/>
              <a:t>这里所体现的分布式不仅体现为数据的分布式存储</a:t>
            </a:r>
            <a:endParaRPr lang="zh-CN" altLang="en-US"/>
          </a:p>
          <a:p>
            <a:pPr algn="l"/>
            <a:r>
              <a:rPr lang="zh-CN" altLang="en-US"/>
              <a:t>也体现为数据的分布式记录。（即：整个系统</a:t>
            </a:r>
            <a:endParaRPr lang="zh-CN" altLang="en-US"/>
          </a:p>
          <a:p>
            <a:pPr algn="l"/>
            <a:r>
              <a:rPr lang="zh-CN" altLang="en-US"/>
              <a:t>由所有参与者共同维护）。</a:t>
            </a:r>
            <a:endParaRPr lang="zh-CN" altLang="en-US"/>
          </a:p>
          <a:p>
            <a:pPr algn="l"/>
            <a:endParaRPr lang="zh-CN" altLang="en-US"/>
          </a:p>
          <a:p>
            <a:pPr algn="l"/>
            <a:r>
              <a:rPr lang="zh-CN" altLang="en-US"/>
              <a:t>从技术角度来看：</a:t>
            </a:r>
            <a:endParaRPr lang="zh-CN" altLang="en-US"/>
          </a:p>
          <a:p>
            <a:pPr algn="l"/>
            <a:r>
              <a:rPr lang="zh-CN" altLang="en-US"/>
              <a:t>区块链并不是一种单一的技术，是由多种技术整合</a:t>
            </a:r>
            <a:endParaRPr lang="zh-CN" altLang="en-US"/>
          </a:p>
          <a:p>
            <a:pPr algn="l"/>
            <a:r>
              <a:rPr lang="zh-CN" altLang="en-US"/>
              <a:t>的结果，这些技术以新的结构组合在一起，形成了</a:t>
            </a:r>
            <a:endParaRPr lang="zh-CN" altLang="en-US"/>
          </a:p>
          <a:p>
            <a:pPr algn="l"/>
            <a:r>
              <a:rPr lang="zh-CN" altLang="en-US"/>
              <a:t>一种新的数据运作、记录、存储和表达的方式。</a:t>
            </a:r>
            <a:endParaRPr lang="zh-CN" altLang="en-US"/>
          </a:p>
        </p:txBody>
      </p:sp>
      <p:sp>
        <p:nvSpPr>
          <p:cNvPr id="25" name="文本框 24"/>
          <p:cNvSpPr txBox="1"/>
          <p:nvPr/>
        </p:nvSpPr>
        <p:spPr>
          <a:xfrm>
            <a:off x="591820" y="367665"/>
            <a:ext cx="1097280" cy="275590"/>
          </a:xfrm>
          <a:prstGeom prst="rect">
            <a:avLst/>
          </a:prstGeom>
          <a:noFill/>
        </p:spPr>
        <p:txBody>
          <a:bodyPr wrap="none" rtlCol="0" anchor="t">
            <a:spAutoFit/>
          </a:bodyPr>
          <a:p>
            <a:r>
              <a:rPr lang="zh-CN" altLang="en-US" sz="1200" dirty="0">
                <a:solidFill>
                  <a:srgbClr val="212E3C"/>
                </a:solidFill>
                <a:ea typeface="微软雅黑" panose="020B0503020204020204" pitchFamily="34" charset="-122"/>
                <a:sym typeface="+mn-ea"/>
              </a:rPr>
              <a:t>什么是区块链</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274320" y="1220470"/>
            <a:ext cx="1907540" cy="368300"/>
          </a:xfrm>
          <a:prstGeom prst="rect">
            <a:avLst/>
          </a:prstGeom>
          <a:noFill/>
        </p:spPr>
        <p:txBody>
          <a:bodyPr wrap="non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3</a:t>
            </a:r>
            <a:r>
              <a:rPr lang="zh-CN" altLang="en-US" b="1">
                <a:solidFill>
                  <a:srgbClr val="212E3C"/>
                </a:solidFill>
                <a:latin typeface="宋体" panose="02010600030101010101" pitchFamily="2" charset="-122"/>
                <a:cs typeface="微软雅黑" panose="020B0503020204020204" pitchFamily="34" charset="-122"/>
                <a:sym typeface="+mn-ea"/>
              </a:rPr>
              <a:t>、区块链的分类</a:t>
            </a:r>
            <a:endParaRPr lang="zh-CN" altLang="en-US" b="1"/>
          </a:p>
        </p:txBody>
      </p:sp>
      <p:sp>
        <p:nvSpPr>
          <p:cNvPr id="2" name="文本框 1"/>
          <p:cNvSpPr txBox="1"/>
          <p:nvPr/>
        </p:nvSpPr>
        <p:spPr>
          <a:xfrm>
            <a:off x="603250" y="367665"/>
            <a:ext cx="1249680" cy="306705"/>
          </a:xfrm>
          <a:prstGeom prst="rect">
            <a:avLst/>
          </a:prstGeom>
          <a:noFill/>
        </p:spPr>
        <p:txBody>
          <a:bodyPr wrap="none" rtlCol="0" anchor="t">
            <a:spAutoFit/>
          </a:bodyPr>
          <a:p>
            <a:r>
              <a:rPr lang="zh-CN" altLang="en-US" sz="1400" dirty="0">
                <a:solidFill>
                  <a:srgbClr val="212E3C"/>
                </a:solidFill>
                <a:ea typeface="微软雅黑" panose="020B0503020204020204" pitchFamily="34" charset="-122"/>
                <a:sym typeface="+mn-ea"/>
              </a:rPr>
              <a:t>什么是区块链</a:t>
            </a:r>
            <a:endParaRPr lang="zh-CN" altLang="en-US" sz="1400"/>
          </a:p>
        </p:txBody>
      </p:sp>
      <p:grpSp>
        <p:nvGrpSpPr>
          <p:cNvPr id="14" name="组合 13"/>
          <p:cNvGrpSpPr/>
          <p:nvPr/>
        </p:nvGrpSpPr>
        <p:grpSpPr>
          <a:xfrm>
            <a:off x="2626360" y="1975485"/>
            <a:ext cx="6181090" cy="3071495"/>
            <a:chOff x="3547" y="2974"/>
            <a:chExt cx="12944" cy="4650"/>
          </a:xfrm>
        </p:grpSpPr>
        <p:grpSp>
          <p:nvGrpSpPr>
            <p:cNvPr id="11" name="组合 10"/>
            <p:cNvGrpSpPr/>
            <p:nvPr/>
          </p:nvGrpSpPr>
          <p:grpSpPr>
            <a:xfrm>
              <a:off x="3547" y="2974"/>
              <a:ext cx="3288" cy="4650"/>
              <a:chOff x="2073" y="2859"/>
              <a:chExt cx="3288" cy="4650"/>
            </a:xfrm>
          </p:grpSpPr>
          <p:sp>
            <p:nvSpPr>
              <p:cNvPr id="3" name="同侧圆角矩形 2"/>
              <p:cNvSpPr/>
              <p:nvPr/>
            </p:nvSpPr>
            <p:spPr>
              <a:xfrm>
                <a:off x="2073" y="2859"/>
                <a:ext cx="3289" cy="1588"/>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公有链</a:t>
                </a:r>
                <a:endParaRPr lang="zh-CN" altLang="en-US"/>
              </a:p>
            </p:txBody>
          </p:sp>
          <p:sp>
            <p:nvSpPr>
              <p:cNvPr id="6" name="矩形 5"/>
              <p:cNvSpPr/>
              <p:nvPr/>
            </p:nvSpPr>
            <p:spPr>
              <a:xfrm>
                <a:off x="2073" y="4447"/>
                <a:ext cx="3289" cy="3062"/>
              </a:xfrm>
              <a:prstGeom prst="rect">
                <a:avLst/>
              </a:prstGeom>
              <a:solidFill>
                <a:srgbClr val="FAB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ctr">
                  <a:buFont typeface="Wingdings" panose="05000000000000000000" charset="0"/>
                  <a:buChar char=""/>
                </a:pPr>
                <a:r>
                  <a:rPr lang="zh-CN" altLang="en-US">
                    <a:solidFill>
                      <a:srgbClr val="212E3C"/>
                    </a:solidFill>
                  </a:rPr>
                  <a:t>任何人都可以自由参加和退出</a:t>
                </a:r>
                <a:endParaRPr lang="zh-CN" altLang="en-US">
                  <a:solidFill>
                    <a:srgbClr val="212E3C"/>
                  </a:solidFill>
                </a:endParaRPr>
              </a:p>
            </p:txBody>
          </p:sp>
        </p:grpSp>
        <p:grpSp>
          <p:nvGrpSpPr>
            <p:cNvPr id="12" name="组合 11"/>
            <p:cNvGrpSpPr/>
            <p:nvPr/>
          </p:nvGrpSpPr>
          <p:grpSpPr>
            <a:xfrm>
              <a:off x="13203" y="2974"/>
              <a:ext cx="3288" cy="4650"/>
              <a:chOff x="8736" y="2861"/>
              <a:chExt cx="3288" cy="4650"/>
            </a:xfrm>
          </p:grpSpPr>
          <p:sp>
            <p:nvSpPr>
              <p:cNvPr id="4" name="同侧圆角矩形 3"/>
              <p:cNvSpPr/>
              <p:nvPr/>
            </p:nvSpPr>
            <p:spPr>
              <a:xfrm>
                <a:off x="8736" y="2861"/>
                <a:ext cx="3289" cy="1588"/>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联盟链</a:t>
                </a:r>
                <a:endParaRPr lang="zh-CN" altLang="en-US"/>
              </a:p>
            </p:txBody>
          </p:sp>
          <p:sp>
            <p:nvSpPr>
              <p:cNvPr id="9" name="矩形 8"/>
              <p:cNvSpPr/>
              <p:nvPr/>
            </p:nvSpPr>
            <p:spPr>
              <a:xfrm>
                <a:off x="8736" y="4449"/>
                <a:ext cx="3289" cy="3062"/>
              </a:xfrm>
              <a:prstGeom prst="rect">
                <a:avLst/>
              </a:prstGeom>
              <a:solidFill>
                <a:srgbClr val="FAB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ctr">
                  <a:buFont typeface="Wingdings" panose="05000000000000000000" charset="0"/>
                  <a:buChar char=""/>
                </a:pPr>
                <a:r>
                  <a:rPr lang="zh-CN" altLang="en-US">
                    <a:solidFill>
                      <a:srgbClr val="212E3C"/>
                    </a:solidFill>
                  </a:rPr>
                  <a:t>加入和退出需要经过联盟授权</a:t>
                </a:r>
                <a:endParaRPr lang="zh-CN" altLang="en-US">
                  <a:solidFill>
                    <a:srgbClr val="212E3C"/>
                  </a:solidFill>
                </a:endParaRPr>
              </a:p>
            </p:txBody>
          </p:sp>
        </p:grpSp>
        <p:grpSp>
          <p:nvGrpSpPr>
            <p:cNvPr id="13" name="组合 12"/>
            <p:cNvGrpSpPr/>
            <p:nvPr/>
          </p:nvGrpSpPr>
          <p:grpSpPr>
            <a:xfrm>
              <a:off x="8481" y="2974"/>
              <a:ext cx="3288" cy="4650"/>
              <a:chOff x="14759" y="2861"/>
              <a:chExt cx="3288" cy="4650"/>
            </a:xfrm>
          </p:grpSpPr>
          <p:sp>
            <p:nvSpPr>
              <p:cNvPr id="5" name="同侧圆角矩形 4"/>
              <p:cNvSpPr/>
              <p:nvPr/>
            </p:nvSpPr>
            <p:spPr>
              <a:xfrm>
                <a:off x="14759" y="2861"/>
                <a:ext cx="3289" cy="1588"/>
              </a:xfrm>
              <a:prstGeom prst="round2Same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ym typeface="+mn-ea"/>
                  </a:rPr>
                  <a:t>私有</a:t>
                </a:r>
                <a:r>
                  <a:rPr lang="zh-CN" altLang="en-US"/>
                  <a:t>链</a:t>
                </a:r>
                <a:endParaRPr lang="zh-CN" altLang="en-US"/>
              </a:p>
            </p:txBody>
          </p:sp>
          <p:sp>
            <p:nvSpPr>
              <p:cNvPr id="10" name="矩形 9"/>
              <p:cNvSpPr/>
              <p:nvPr/>
            </p:nvSpPr>
            <p:spPr>
              <a:xfrm>
                <a:off x="14759" y="4449"/>
                <a:ext cx="3289" cy="3062"/>
              </a:xfrm>
              <a:prstGeom prst="rect">
                <a:avLst/>
              </a:prstGeom>
              <a:solidFill>
                <a:srgbClr val="FAB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285750" indent="-285750" algn="ctr">
                  <a:buFont typeface="Wingdings" panose="05000000000000000000" charset="0"/>
                  <a:buChar char=""/>
                </a:pPr>
                <a:r>
                  <a:rPr lang="zh-CN" altLang="en-US">
                    <a:solidFill>
                      <a:srgbClr val="212E3C"/>
                    </a:solidFill>
                  </a:rPr>
                  <a:t>权利完全控制在一个组织中</a:t>
                </a:r>
                <a:endParaRPr lang="zh-CN" altLang="en-US">
                  <a:solidFill>
                    <a:srgbClr val="212E3C"/>
                  </a:solidFil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79400" y="1462405"/>
            <a:ext cx="1907540" cy="368300"/>
          </a:xfrm>
          <a:prstGeom prst="rect">
            <a:avLst/>
          </a:prstGeom>
          <a:noFill/>
        </p:spPr>
        <p:txBody>
          <a:bodyPr wrap="non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4</a:t>
            </a:r>
            <a:r>
              <a:rPr lang="zh-CN" altLang="en-US" b="1">
                <a:solidFill>
                  <a:srgbClr val="212E3C"/>
                </a:solidFill>
                <a:latin typeface="宋体" panose="02010600030101010101" pitchFamily="2" charset="-122"/>
                <a:cs typeface="微软雅黑" panose="020B0503020204020204" pitchFamily="34" charset="-122"/>
                <a:sym typeface="+mn-ea"/>
              </a:rPr>
              <a:t>、区块链的特点</a:t>
            </a:r>
            <a:endParaRPr lang="zh-CN" altLang="en-US" b="1"/>
          </a:p>
        </p:txBody>
      </p:sp>
      <p:sp>
        <p:nvSpPr>
          <p:cNvPr id="2" name="文本框 1"/>
          <p:cNvSpPr txBox="1"/>
          <p:nvPr/>
        </p:nvSpPr>
        <p:spPr>
          <a:xfrm>
            <a:off x="603250" y="367665"/>
            <a:ext cx="1249680" cy="306705"/>
          </a:xfrm>
          <a:prstGeom prst="rect">
            <a:avLst/>
          </a:prstGeom>
          <a:noFill/>
        </p:spPr>
        <p:txBody>
          <a:bodyPr wrap="none" rtlCol="0" anchor="t">
            <a:spAutoFit/>
          </a:bodyPr>
          <a:p>
            <a:r>
              <a:rPr lang="zh-CN" altLang="en-US" sz="1400" dirty="0">
                <a:solidFill>
                  <a:srgbClr val="212E3C"/>
                </a:solidFill>
                <a:ea typeface="微软雅黑" panose="020B0503020204020204" pitchFamily="34" charset="-122"/>
                <a:sym typeface="+mn-ea"/>
              </a:rPr>
              <a:t>什么是区块链</a:t>
            </a:r>
            <a:endParaRPr lang="zh-CN" altLang="en-US" sz="1400"/>
          </a:p>
        </p:txBody>
      </p:sp>
      <p:grpSp>
        <p:nvGrpSpPr>
          <p:cNvPr id="6" name="组合 5"/>
          <p:cNvGrpSpPr/>
          <p:nvPr/>
        </p:nvGrpSpPr>
        <p:grpSpPr>
          <a:xfrm>
            <a:off x="279400" y="2123440"/>
            <a:ext cx="4398010" cy="4415790"/>
            <a:chOff x="6083" y="3401"/>
            <a:chExt cx="6926" cy="6954"/>
          </a:xfrm>
        </p:grpSpPr>
        <p:sp>
          <p:nvSpPr>
            <p:cNvPr id="26" name="MH_Other_2"/>
            <p:cNvSpPr>
              <a:spLocks noChangeArrowheads="1"/>
            </p:cNvSpPr>
            <p:nvPr/>
          </p:nvSpPr>
          <p:spPr bwMode="auto">
            <a:xfrm>
              <a:off x="7040" y="4448"/>
              <a:ext cx="4915" cy="4915"/>
            </a:xfrm>
            <a:prstGeom prst="ellipse">
              <a:avLst/>
            </a:prstGeom>
            <a:solidFill>
              <a:srgbClr val="212E3C"/>
            </a:solidFill>
            <a:ln>
              <a:noFill/>
            </a:ln>
          </p:spPr>
          <p:txBody>
            <a:bodyPr lIns="95096" tIns="49557" rIns="95096" bIns="49557"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微软雅黑 Light" panose="020B0502040204020203" charset="-122"/>
                <a:ea typeface="微软雅黑 Light" panose="020B0502040204020203" charset="-122"/>
              </a:endParaRPr>
            </a:p>
          </p:txBody>
        </p:sp>
        <p:sp>
          <p:nvSpPr>
            <p:cNvPr id="27" name="MH_Other_3"/>
            <p:cNvSpPr>
              <a:spLocks noChangeArrowheads="1"/>
            </p:cNvSpPr>
            <p:nvPr/>
          </p:nvSpPr>
          <p:spPr bwMode="auto">
            <a:xfrm>
              <a:off x="9218" y="5270"/>
              <a:ext cx="678" cy="3153"/>
            </a:xfrm>
            <a:prstGeom prst="upArrow">
              <a:avLst>
                <a:gd name="adj1" fmla="val 50000"/>
                <a:gd name="adj2" fmla="val 50006"/>
              </a:avLst>
            </a:prstGeom>
            <a:solidFill>
              <a:srgbClr val="FFFFFF"/>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微软雅黑 Light" panose="020B0502040204020203" charset="-122"/>
                <a:ea typeface="微软雅黑 Light" panose="020B0502040204020203" charset="-122"/>
              </a:endParaRPr>
            </a:p>
          </p:txBody>
        </p:sp>
        <p:sp>
          <p:nvSpPr>
            <p:cNvPr id="28" name="MH_Other_4"/>
            <p:cNvSpPr/>
            <p:nvPr/>
          </p:nvSpPr>
          <p:spPr bwMode="auto">
            <a:xfrm>
              <a:off x="9896" y="6618"/>
              <a:ext cx="1255" cy="1134"/>
            </a:xfrm>
            <a:custGeom>
              <a:avLst/>
              <a:gdLst>
                <a:gd name="T0" fmla="*/ 0 w 755650"/>
                <a:gd name="T1" fmla="*/ 1149350 h 1149350"/>
                <a:gd name="T2" fmla="*/ 0 w 755650"/>
                <a:gd name="T3" fmla="*/ 425053 h 1149350"/>
                <a:gd name="T4" fmla="*/ 330597 w 755650"/>
                <a:gd name="T5" fmla="*/ 94456 h 1149350"/>
                <a:gd name="T6" fmla="*/ 491581 w 755650"/>
                <a:gd name="T7" fmla="*/ 94456 h 1149350"/>
                <a:gd name="T8" fmla="*/ 491581 w 755650"/>
                <a:gd name="T9" fmla="*/ 0 h 1149350"/>
                <a:gd name="T10" fmla="*/ 755650 w 755650"/>
                <a:gd name="T11" fmla="*/ 188913 h 1149350"/>
                <a:gd name="T12" fmla="*/ 491581 w 755650"/>
                <a:gd name="T13" fmla="*/ 377825 h 1149350"/>
                <a:gd name="T14" fmla="*/ 491581 w 755650"/>
                <a:gd name="T15" fmla="*/ 283369 h 1149350"/>
                <a:gd name="T16" fmla="*/ 330597 w 755650"/>
                <a:gd name="T17" fmla="*/ 283369 h 1149350"/>
                <a:gd name="T18" fmla="*/ 188913 w 755650"/>
                <a:gd name="T19" fmla="*/ 425053 h 1149350"/>
                <a:gd name="T20" fmla="*/ 188913 w 755650"/>
                <a:gd name="T21" fmla="*/ 1149350 h 1149350"/>
                <a:gd name="T22" fmla="*/ 0 w 755650"/>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5650" h="1149350">
                  <a:moveTo>
                    <a:pt x="0" y="1149350"/>
                  </a:moveTo>
                  <a:lnTo>
                    <a:pt x="0" y="425053"/>
                  </a:lnTo>
                  <a:cubicBezTo>
                    <a:pt x="0" y="242469"/>
                    <a:pt x="148013" y="94456"/>
                    <a:pt x="330597" y="94456"/>
                  </a:cubicBezTo>
                  <a:lnTo>
                    <a:pt x="491581" y="94456"/>
                  </a:lnTo>
                  <a:lnTo>
                    <a:pt x="491581" y="0"/>
                  </a:lnTo>
                  <a:lnTo>
                    <a:pt x="755650" y="188913"/>
                  </a:lnTo>
                  <a:lnTo>
                    <a:pt x="491581" y="377825"/>
                  </a:lnTo>
                  <a:lnTo>
                    <a:pt x="491581" y="283369"/>
                  </a:lnTo>
                  <a:lnTo>
                    <a:pt x="330597" y="283369"/>
                  </a:lnTo>
                  <a:cubicBezTo>
                    <a:pt x="252347" y="283369"/>
                    <a:pt x="188913" y="346803"/>
                    <a:pt x="188913" y="425053"/>
                  </a:cubicBezTo>
                  <a:lnTo>
                    <a:pt x="188913" y="1149350"/>
                  </a:lnTo>
                  <a:lnTo>
                    <a:pt x="0" y="1149350"/>
                  </a:lnTo>
                  <a:close/>
                </a:path>
              </a:pathLst>
            </a:custGeom>
            <a:solidFill>
              <a:srgbClr val="FFFFFF"/>
            </a:solidFill>
            <a:ln>
              <a:noFill/>
            </a:ln>
          </p:spPr>
          <p:txBody>
            <a:bodyPr anchor="ctr"/>
            <a:lstStyle/>
            <a:p>
              <a:endParaRPr lang="zh-CN" altLang="en-US"/>
            </a:p>
          </p:txBody>
        </p:sp>
        <p:sp>
          <p:nvSpPr>
            <p:cNvPr id="29" name="MH_Other_5"/>
            <p:cNvSpPr/>
            <p:nvPr/>
          </p:nvSpPr>
          <p:spPr bwMode="auto">
            <a:xfrm flipH="1">
              <a:off x="7960" y="6618"/>
              <a:ext cx="1258" cy="1134"/>
            </a:xfrm>
            <a:custGeom>
              <a:avLst/>
              <a:gdLst>
                <a:gd name="T0" fmla="*/ 0 w 757238"/>
                <a:gd name="T1" fmla="*/ 1149350 h 1149350"/>
                <a:gd name="T2" fmla="*/ 0 w 757238"/>
                <a:gd name="T3" fmla="*/ 425946 h 1149350"/>
                <a:gd name="T4" fmla="*/ 331292 w 757238"/>
                <a:gd name="T5" fmla="*/ 94654 h 1149350"/>
                <a:gd name="T6" fmla="*/ 492614 w 757238"/>
                <a:gd name="T7" fmla="*/ 94655 h 1149350"/>
                <a:gd name="T8" fmla="*/ 492614 w 757238"/>
                <a:gd name="T9" fmla="*/ 0 h 1149350"/>
                <a:gd name="T10" fmla="*/ 757238 w 757238"/>
                <a:gd name="T11" fmla="*/ 189310 h 1149350"/>
                <a:gd name="T12" fmla="*/ 492614 w 757238"/>
                <a:gd name="T13" fmla="*/ 378619 h 1149350"/>
                <a:gd name="T14" fmla="*/ 492614 w 757238"/>
                <a:gd name="T15" fmla="*/ 283964 h 1149350"/>
                <a:gd name="T16" fmla="*/ 331292 w 757238"/>
                <a:gd name="T17" fmla="*/ 283964 h 1149350"/>
                <a:gd name="T18" fmla="*/ 189310 w 757238"/>
                <a:gd name="T19" fmla="*/ 425946 h 1149350"/>
                <a:gd name="T20" fmla="*/ 189310 w 757238"/>
                <a:gd name="T21" fmla="*/ 1149350 h 1149350"/>
                <a:gd name="T22" fmla="*/ 0 w 757238"/>
                <a:gd name="T23" fmla="*/ 1149350 h 11493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7238" h="1149350">
                  <a:moveTo>
                    <a:pt x="0" y="1149350"/>
                  </a:moveTo>
                  <a:lnTo>
                    <a:pt x="0" y="425946"/>
                  </a:lnTo>
                  <a:cubicBezTo>
                    <a:pt x="0" y="242978"/>
                    <a:pt x="148324" y="94654"/>
                    <a:pt x="331292" y="94654"/>
                  </a:cubicBezTo>
                  <a:lnTo>
                    <a:pt x="492614" y="94655"/>
                  </a:lnTo>
                  <a:lnTo>
                    <a:pt x="492614" y="0"/>
                  </a:lnTo>
                  <a:lnTo>
                    <a:pt x="757238" y="189310"/>
                  </a:lnTo>
                  <a:lnTo>
                    <a:pt x="492614" y="378619"/>
                  </a:lnTo>
                  <a:lnTo>
                    <a:pt x="492614" y="283964"/>
                  </a:lnTo>
                  <a:lnTo>
                    <a:pt x="331292" y="283964"/>
                  </a:lnTo>
                  <a:cubicBezTo>
                    <a:pt x="252878" y="283964"/>
                    <a:pt x="189310" y="347532"/>
                    <a:pt x="189310" y="425946"/>
                  </a:cubicBezTo>
                  <a:lnTo>
                    <a:pt x="189310" y="1149350"/>
                  </a:lnTo>
                  <a:lnTo>
                    <a:pt x="0" y="1149350"/>
                  </a:lnTo>
                  <a:close/>
                </a:path>
              </a:pathLst>
            </a:custGeom>
            <a:solidFill>
              <a:srgbClr val="FFFFFF"/>
            </a:solidFill>
            <a:ln>
              <a:noFill/>
            </a:ln>
          </p:spPr>
          <p:txBody>
            <a:bodyPr anchor="ctr"/>
            <a:lstStyle/>
            <a:p>
              <a:endParaRPr lang="zh-CN" altLang="en-US"/>
            </a:p>
          </p:txBody>
        </p:sp>
        <p:sp>
          <p:nvSpPr>
            <p:cNvPr id="31" name="MH_SubTitle_1"/>
            <p:cNvSpPr>
              <a:spLocks noChangeArrowheads="1"/>
            </p:cNvSpPr>
            <p:nvPr/>
          </p:nvSpPr>
          <p:spPr bwMode="auto">
            <a:xfrm>
              <a:off x="6083" y="5969"/>
              <a:ext cx="1788" cy="1788"/>
            </a:xfrm>
            <a:prstGeom prst="ellipse">
              <a:avLst/>
            </a:prstGeom>
            <a:solidFill>
              <a:srgbClr val="FBBF09"/>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1600" b="1">
                  <a:sym typeface="+mn-ea"/>
                </a:rPr>
                <a:t>去中心</a:t>
              </a:r>
              <a:endParaRPr lang="zh-CN" altLang="en-US" sz="1600" b="1">
                <a:sym typeface="+mn-ea"/>
              </a:endParaRPr>
            </a:p>
            <a:p>
              <a:pPr algn="ctr" eaLnBrk="1" latinLnBrk="1" hangingPunct="1"/>
              <a:r>
                <a:rPr lang="zh-CN" altLang="en-US" sz="1600" b="1">
                  <a:sym typeface="+mn-ea"/>
                </a:rPr>
                <a:t>去信任</a:t>
              </a:r>
              <a:endParaRPr lang="en-US" altLang="zh-CN" sz="1685" dirty="0">
                <a:solidFill>
                  <a:schemeClr val="bg1"/>
                </a:solidFill>
                <a:latin typeface="微软雅黑 Light" panose="020B0502040204020203" charset="-122"/>
                <a:ea typeface="微软雅黑 Light" panose="020B0502040204020203" charset="-122"/>
              </a:endParaRPr>
            </a:p>
          </p:txBody>
        </p:sp>
        <p:sp>
          <p:nvSpPr>
            <p:cNvPr id="32" name="MH_SubTitle_3"/>
            <p:cNvSpPr>
              <a:spLocks noChangeArrowheads="1"/>
            </p:cNvSpPr>
            <p:nvPr/>
          </p:nvSpPr>
          <p:spPr bwMode="auto">
            <a:xfrm>
              <a:off x="11221" y="5969"/>
              <a:ext cx="1788" cy="1788"/>
            </a:xfrm>
            <a:prstGeom prst="ellipse">
              <a:avLst/>
            </a:prstGeom>
            <a:solidFill>
              <a:srgbClr val="FBBF09"/>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1400" b="1">
                  <a:sym typeface="+mn-ea"/>
                </a:rPr>
                <a:t>交易透明</a:t>
              </a:r>
              <a:endParaRPr lang="zh-CN" altLang="en-US" sz="1400" b="1">
                <a:sym typeface="+mn-ea"/>
              </a:endParaRPr>
            </a:p>
            <a:p>
              <a:pPr algn="ctr" eaLnBrk="1" latinLnBrk="1" hangingPunct="1"/>
              <a:r>
                <a:rPr lang="zh-CN" altLang="en-US" sz="1400" b="1">
                  <a:sym typeface="+mn-ea"/>
                </a:rPr>
                <a:t>双方匿名</a:t>
              </a:r>
              <a:endParaRPr lang="en-US" altLang="zh-CN" sz="1400" dirty="0">
                <a:solidFill>
                  <a:schemeClr val="bg1"/>
                </a:solidFill>
                <a:latin typeface="微软雅黑 Light" panose="020B0502040204020203" charset="-122"/>
                <a:ea typeface="微软雅黑 Light" panose="020B0502040204020203" charset="-122"/>
              </a:endParaRPr>
            </a:p>
          </p:txBody>
        </p:sp>
        <p:sp>
          <p:nvSpPr>
            <p:cNvPr id="33" name="MH_SubTitle_2"/>
            <p:cNvSpPr>
              <a:spLocks noChangeArrowheads="1"/>
            </p:cNvSpPr>
            <p:nvPr/>
          </p:nvSpPr>
          <p:spPr bwMode="auto">
            <a:xfrm>
              <a:off x="8651" y="3401"/>
              <a:ext cx="1788" cy="1785"/>
            </a:xfrm>
            <a:prstGeom prst="ellipse">
              <a:avLst/>
            </a:prstGeom>
            <a:solidFill>
              <a:srgbClr val="FBBF09"/>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1600" b="1">
                  <a:sym typeface="+mn-ea"/>
                </a:rPr>
                <a:t>开放</a:t>
              </a:r>
              <a:endParaRPr lang="zh-CN" altLang="en-US" sz="1600" b="1">
                <a:sym typeface="+mn-ea"/>
              </a:endParaRPr>
            </a:p>
            <a:p>
              <a:pPr algn="ctr" eaLnBrk="1" latinLnBrk="1" hangingPunct="1"/>
              <a:r>
                <a:rPr lang="zh-CN" altLang="en-US" sz="1600" b="1">
                  <a:sym typeface="+mn-ea"/>
                </a:rPr>
                <a:t>共识</a:t>
              </a:r>
              <a:endParaRPr lang="en-US" altLang="zh-CN" sz="1685" dirty="0">
                <a:solidFill>
                  <a:schemeClr val="bg1"/>
                </a:solidFill>
                <a:latin typeface="微软雅黑 Light" panose="020B0502040204020203" charset="-122"/>
                <a:ea typeface="微软雅黑 Light" panose="020B0502040204020203" charset="-122"/>
              </a:endParaRPr>
            </a:p>
          </p:txBody>
        </p:sp>
        <p:sp>
          <p:nvSpPr>
            <p:cNvPr id="3" name="MH_Other_3"/>
            <p:cNvSpPr>
              <a:spLocks noChangeArrowheads="1"/>
            </p:cNvSpPr>
            <p:nvPr/>
          </p:nvSpPr>
          <p:spPr bwMode="auto">
            <a:xfrm rot="10800000">
              <a:off x="9218" y="5820"/>
              <a:ext cx="678" cy="2751"/>
            </a:xfrm>
            <a:prstGeom prst="upArrow">
              <a:avLst>
                <a:gd name="adj1" fmla="val 50000"/>
                <a:gd name="adj2" fmla="val 50006"/>
              </a:avLst>
            </a:prstGeom>
            <a:solidFill>
              <a:srgbClr val="FFFFFF"/>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endParaRPr lang="zh-CN" altLang="en-US" sz="1370">
                <a:solidFill>
                  <a:srgbClr val="FFFFFF"/>
                </a:solidFill>
                <a:latin typeface="微软雅黑 Light" panose="020B0502040204020203" charset="-122"/>
                <a:ea typeface="微软雅黑 Light" panose="020B0502040204020203" charset="-122"/>
              </a:endParaRPr>
            </a:p>
          </p:txBody>
        </p:sp>
        <p:sp>
          <p:nvSpPr>
            <p:cNvPr id="5" name="MH_SubTitle_2"/>
            <p:cNvSpPr>
              <a:spLocks noChangeArrowheads="1"/>
            </p:cNvSpPr>
            <p:nvPr/>
          </p:nvSpPr>
          <p:spPr bwMode="auto">
            <a:xfrm>
              <a:off x="8651" y="8571"/>
              <a:ext cx="1788" cy="1785"/>
            </a:xfrm>
            <a:prstGeom prst="ellipse">
              <a:avLst/>
            </a:prstGeom>
            <a:solidFill>
              <a:srgbClr val="FBBF09"/>
            </a:solidFill>
            <a:ln>
              <a:noFill/>
            </a:ln>
          </p:spPr>
          <p:txBody>
            <a:bodyPr lIns="0" tIns="0" rIns="0" bIns="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latinLnBrk="1" hangingPunct="1"/>
              <a:r>
                <a:rPr lang="zh-CN" altLang="en-US" sz="1400" b="1">
                  <a:sym typeface="+mn-ea"/>
                </a:rPr>
                <a:t>不可篡改</a:t>
              </a:r>
              <a:endParaRPr lang="zh-CN" altLang="en-US" sz="1400" b="1">
                <a:sym typeface="+mn-ea"/>
              </a:endParaRPr>
            </a:p>
            <a:p>
              <a:pPr algn="ctr" eaLnBrk="1" latinLnBrk="1" hangingPunct="1"/>
              <a:r>
                <a:rPr lang="zh-CN" altLang="en-US" sz="1600" b="1">
                  <a:sym typeface="+mn-ea"/>
                </a:rPr>
                <a:t>可追溯</a:t>
              </a:r>
              <a:endParaRPr lang="en-US" altLang="zh-CN" sz="1685" dirty="0">
                <a:solidFill>
                  <a:schemeClr val="bg1"/>
                </a:solidFill>
                <a:latin typeface="微软雅黑 Light" panose="020B0502040204020203" charset="-122"/>
                <a:ea typeface="微软雅黑 Light" panose="020B0502040204020203" charset="-122"/>
              </a:endParaRPr>
            </a:p>
          </p:txBody>
        </p:sp>
      </p:grpSp>
      <p:sp>
        <p:nvSpPr>
          <p:cNvPr id="7" name="文本框 6"/>
          <p:cNvSpPr txBox="1"/>
          <p:nvPr/>
        </p:nvSpPr>
        <p:spPr>
          <a:xfrm>
            <a:off x="4853940" y="1185545"/>
            <a:ext cx="7683500" cy="5354320"/>
          </a:xfrm>
          <a:prstGeom prst="rect">
            <a:avLst/>
          </a:prstGeom>
          <a:noFill/>
        </p:spPr>
        <p:txBody>
          <a:bodyPr wrap="square" rtlCol="0" anchor="t">
            <a:spAutoFit/>
          </a:bodyPr>
          <a:p>
            <a:pPr marL="0" indent="0">
              <a:buFont typeface="Wingdings" panose="05000000000000000000" charset="0"/>
              <a:buNone/>
            </a:pPr>
            <a:endParaRPr lang="zh-CN" altLang="en-US"/>
          </a:p>
          <a:p>
            <a:pPr marL="285750" indent="-285750">
              <a:buFont typeface="Wingdings" panose="05000000000000000000" charset="0"/>
              <a:buChar char=""/>
            </a:pPr>
            <a:r>
              <a:rPr lang="zh-CN" altLang="en-US" b="1">
                <a:sym typeface="+mn-ea"/>
              </a:rPr>
              <a:t>开放、共识</a:t>
            </a:r>
            <a:r>
              <a:rPr lang="zh-CN" altLang="en-US">
                <a:sym typeface="+mn-ea"/>
              </a:rPr>
              <a:t>：任何人都可以参与到区块链网络中，每一台设备都能作为一个节点，每个节点都允许获得一份完整的数据拷贝。节点间基于某共识机制，通过竞争计算共同维护整个区块链，任一节点失效后，其余节点仍能正常工作。</a:t>
            </a:r>
            <a:endParaRPr lang="zh-CN" altLang="en-US"/>
          </a:p>
          <a:p>
            <a:pPr marL="0" indent="0">
              <a:buFont typeface="Wingdings" panose="05000000000000000000" charset="0"/>
              <a:buNone/>
            </a:pPr>
            <a:endParaRPr lang="zh-CN" altLang="en-US"/>
          </a:p>
          <a:p>
            <a:pPr marL="285750" indent="-285750">
              <a:buFont typeface="Wingdings" panose="05000000000000000000" charset="0"/>
              <a:buChar char=""/>
            </a:pPr>
            <a:r>
              <a:rPr lang="zh-CN" altLang="en-US" b="1">
                <a:sym typeface="+mn-ea"/>
              </a:rPr>
              <a:t>去中心、去信任</a:t>
            </a:r>
            <a:r>
              <a:rPr lang="zh-CN" altLang="en-US">
                <a:sym typeface="+mn-ea"/>
              </a:rPr>
              <a:t>：区块链由众多节点共同组成一个</a:t>
            </a:r>
            <a:r>
              <a:rPr lang="en-US" altLang="zh-CN">
                <a:sym typeface="+mn-ea"/>
              </a:rPr>
              <a:t>P2P</a:t>
            </a:r>
            <a:r>
              <a:rPr lang="zh-CN" altLang="en-US">
                <a:sym typeface="+mn-ea"/>
              </a:rPr>
              <a:t>网络，不存在中心化的设备和管理机构。节点之间数据交换通过数字签名技术进行验证，无需互相信任，只要按照系统既定规则进行，节点之间不能也无法欺骗其它节点。</a:t>
            </a:r>
            <a:endParaRPr lang="zh-CN" altLang="en-US"/>
          </a:p>
          <a:p>
            <a:pPr marL="0" indent="0">
              <a:buFont typeface="Wingdings" panose="05000000000000000000" charset="0"/>
              <a:buNone/>
            </a:pPr>
            <a:endParaRPr lang="en-US" altLang="zh-CN"/>
          </a:p>
          <a:p>
            <a:pPr marL="285750" indent="-285750">
              <a:buFont typeface="Wingdings" panose="05000000000000000000" charset="0"/>
              <a:buChar char=""/>
            </a:pPr>
            <a:r>
              <a:rPr lang="zh-CN" altLang="en-US" b="1">
                <a:sym typeface="+mn-ea"/>
              </a:rPr>
              <a:t>交易透明、双方匿名</a:t>
            </a:r>
            <a:r>
              <a:rPr lang="zh-CN" altLang="en-US">
                <a:sym typeface="+mn-ea"/>
              </a:rPr>
              <a:t>：区块链的运行规则是公开透明的，所有的数据信息也是公开的，因此每一笔交易都对所有节点为可见的由于节点之间是去信任的，因此节点之间无需公开身份，每个参与的节点都是匿名的。</a:t>
            </a:r>
            <a:endParaRPr lang="zh-CN" altLang="en-US"/>
          </a:p>
          <a:p>
            <a:pPr marL="0" indent="0">
              <a:buFont typeface="Wingdings" panose="05000000000000000000" charset="0"/>
              <a:buNone/>
            </a:pPr>
            <a:endParaRPr lang="zh-CN" altLang="en-US"/>
          </a:p>
          <a:p>
            <a:pPr marL="285750" indent="-285750">
              <a:buFont typeface="Wingdings" panose="05000000000000000000" charset="0"/>
              <a:buChar char=""/>
            </a:pPr>
            <a:r>
              <a:rPr lang="zh-CN" altLang="en-US" b="1">
                <a:sym typeface="+mn-ea"/>
              </a:rPr>
              <a:t>不可篡改、可追溯</a:t>
            </a:r>
            <a:r>
              <a:rPr lang="zh-CN" altLang="en-US">
                <a:sym typeface="+mn-ea"/>
              </a:rPr>
              <a:t>：单个甚至多个节点对数据的修改无法影响其他节点的数据信息，除非能控制整个网络中超过</a:t>
            </a:r>
            <a:r>
              <a:rPr lang="en-US" altLang="zh-CN">
                <a:sym typeface="+mn-ea"/>
              </a:rPr>
              <a:t>51%</a:t>
            </a:r>
            <a:r>
              <a:rPr lang="zh-CN" altLang="en-US">
                <a:sym typeface="+mn-ea"/>
              </a:rPr>
              <a:t>的节点同时修改，这是非常困难的。区块链中的每一笔交易都通过密码学方法与相邻的区块串联，因些所有信息都是可以追溯到的。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0">
        <p14:prism/>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08280" y="819150"/>
            <a:ext cx="3434080" cy="583565"/>
          </a:xfrm>
          <a:prstGeom prst="rect">
            <a:avLst/>
          </a:prstGeom>
          <a:noFill/>
        </p:spPr>
        <p:txBody>
          <a:bodyPr wrap="none" rtlCol="0" anchor="t">
            <a:spAutoFit/>
          </a:bodyPr>
          <a:p>
            <a:pPr algn="ctr"/>
            <a:r>
              <a:rPr lang="zh-CN" altLang="en-US" sz="3200" dirty="0">
                <a:solidFill>
                  <a:srgbClr val="212E3C"/>
                </a:solidFill>
                <a:ea typeface="微软雅黑" panose="020B0503020204020204" pitchFamily="34" charset="-122"/>
                <a:sym typeface="+mn-ea"/>
              </a:rPr>
              <a:t>二、</a:t>
            </a:r>
            <a:r>
              <a:rPr lang="zh-CN" altLang="en-US" sz="3200"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rPr>
              <a:t>区块链的起源</a:t>
            </a:r>
            <a:endParaRPr lang="zh-CN" altLang="en-US" sz="3200" b="1" dirty="0">
              <a:solidFill>
                <a:srgbClr val="212E3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328295" y="1579880"/>
            <a:ext cx="12340590" cy="645160"/>
          </a:xfrm>
          <a:prstGeom prst="rect">
            <a:avLst/>
          </a:prstGeom>
          <a:noFill/>
        </p:spPr>
        <p:txBody>
          <a:bodyPr wrap="squar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1</a:t>
            </a:r>
            <a:r>
              <a:rPr lang="zh-CN" altLang="en-US" b="1">
                <a:solidFill>
                  <a:srgbClr val="212E3C"/>
                </a:solidFill>
                <a:latin typeface="宋体" panose="02010600030101010101" pitchFamily="2" charset="-122"/>
                <a:cs typeface="微软雅黑" panose="020B0503020204020204" pitchFamily="34" charset="-122"/>
                <a:sym typeface="+mn-ea"/>
              </a:rPr>
              <a:t>、产生的背景：</a:t>
            </a:r>
            <a:r>
              <a:rPr lang="zh-CN" altLang="en-US">
                <a:solidFill>
                  <a:srgbClr val="212E3C"/>
                </a:solidFill>
                <a:latin typeface="宋体" panose="02010600030101010101" pitchFamily="2" charset="-122"/>
                <a:cs typeface="微软雅黑" panose="020B0503020204020204" pitchFamily="34" charset="-122"/>
                <a:sym typeface="+mn-ea"/>
              </a:rPr>
              <a:t>区块链技术起源于</a:t>
            </a:r>
            <a:r>
              <a:rPr lang="en-US" altLang="zh-CN">
                <a:solidFill>
                  <a:srgbClr val="212E3C"/>
                </a:solidFill>
                <a:latin typeface="宋体" panose="02010600030101010101" pitchFamily="2" charset="-122"/>
                <a:cs typeface="微软雅黑" panose="020B0503020204020204" pitchFamily="34" charset="-122"/>
                <a:sym typeface="+mn-ea"/>
              </a:rPr>
              <a:t>2008</a:t>
            </a:r>
            <a:r>
              <a:rPr lang="zh-CN" altLang="en-US">
                <a:solidFill>
                  <a:srgbClr val="212E3C"/>
                </a:solidFill>
                <a:latin typeface="宋体" panose="02010600030101010101" pitchFamily="2" charset="-122"/>
                <a:cs typeface="微软雅黑" panose="020B0503020204020204" pitchFamily="34" charset="-122"/>
                <a:sym typeface="+mn-ea"/>
              </a:rPr>
              <a:t>年中本聪《比特币：一种点对点电子现金系统》，区块链技术天生就与金融紧密的联系在一起。所以我们先看一下传统支付系统和区块链支付系统的差别。</a:t>
            </a:r>
            <a:endParaRPr lang="zh-CN" altLang="en-US">
              <a:solidFill>
                <a:srgbClr val="212E3C"/>
              </a:solidFill>
              <a:latin typeface="宋体" panose="02010600030101010101" pitchFamily="2" charset="-122"/>
              <a:cs typeface="微软雅黑" panose="020B0503020204020204" pitchFamily="34" charset="-122"/>
              <a:sym typeface="+mn-ea"/>
            </a:endParaRPr>
          </a:p>
        </p:txBody>
      </p:sp>
      <p:sp>
        <p:nvSpPr>
          <p:cNvPr id="22" name="文本框 21"/>
          <p:cNvSpPr txBox="1"/>
          <p:nvPr/>
        </p:nvSpPr>
        <p:spPr>
          <a:xfrm>
            <a:off x="454660" y="2501900"/>
            <a:ext cx="1554480" cy="368300"/>
          </a:xfrm>
          <a:prstGeom prst="rect">
            <a:avLst/>
          </a:prstGeom>
          <a:noFill/>
        </p:spPr>
        <p:txBody>
          <a:bodyPr wrap="none" rtlCol="0" anchor="t">
            <a:spAutoFit/>
          </a:bodyPr>
          <a:p>
            <a:r>
              <a:rPr lang="zh-CN" altLang="en-US"/>
              <a:t>传统支付系统</a:t>
            </a:r>
            <a:endParaRPr lang="zh-CN" altLang="en-US"/>
          </a:p>
        </p:txBody>
      </p:sp>
      <p:sp>
        <p:nvSpPr>
          <p:cNvPr id="2" name="文本框 1"/>
          <p:cNvSpPr txBox="1"/>
          <p:nvPr/>
        </p:nvSpPr>
        <p:spPr>
          <a:xfrm>
            <a:off x="6431280" y="2501900"/>
            <a:ext cx="1783080" cy="368300"/>
          </a:xfrm>
          <a:prstGeom prst="rect">
            <a:avLst/>
          </a:prstGeom>
          <a:noFill/>
        </p:spPr>
        <p:txBody>
          <a:bodyPr wrap="none" rtlCol="0" anchor="t">
            <a:spAutoFit/>
          </a:bodyPr>
          <a:p>
            <a:r>
              <a:rPr lang="zh-CN" altLang="en-US"/>
              <a:t>区块链支付系统</a:t>
            </a:r>
            <a:endParaRPr lang="zh-CN" altLang="en-US"/>
          </a:p>
        </p:txBody>
      </p:sp>
      <p:pic>
        <p:nvPicPr>
          <p:cNvPr id="3" name="图片 2" descr="[}`}I{Q1UDMT$GK~F3INX1G"/>
          <p:cNvPicPr>
            <a:picLocks noChangeAspect="1"/>
          </p:cNvPicPr>
          <p:nvPr/>
        </p:nvPicPr>
        <p:blipFill>
          <a:blip r:embed="rId1"/>
          <a:stretch>
            <a:fillRect/>
          </a:stretch>
        </p:blipFill>
        <p:spPr>
          <a:xfrm>
            <a:off x="956310" y="2773045"/>
            <a:ext cx="3844925" cy="4310380"/>
          </a:xfrm>
          <a:prstGeom prst="rect">
            <a:avLst/>
          </a:prstGeom>
        </p:spPr>
      </p:pic>
      <p:pic>
        <p:nvPicPr>
          <p:cNvPr id="4" name="图片 3" descr="F1PQE9FD51TMOK~R6YUJ7_W"/>
          <p:cNvPicPr>
            <a:picLocks noChangeAspect="1"/>
          </p:cNvPicPr>
          <p:nvPr/>
        </p:nvPicPr>
        <p:blipFill>
          <a:blip r:embed="rId2"/>
          <a:stretch>
            <a:fillRect/>
          </a:stretch>
        </p:blipFill>
        <p:spPr>
          <a:xfrm>
            <a:off x="6431280" y="3056890"/>
            <a:ext cx="4695190" cy="3742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259080" y="1019175"/>
            <a:ext cx="12340590" cy="6462395"/>
          </a:xfrm>
          <a:prstGeom prst="rect">
            <a:avLst/>
          </a:prstGeom>
          <a:noFill/>
        </p:spPr>
        <p:txBody>
          <a:bodyPr wrap="square" rtlCol="0" anchor="t">
            <a:spAutoFit/>
          </a:bodyPr>
          <a:p>
            <a:r>
              <a:rPr lang="en-US" altLang="zh-CN" b="1">
                <a:solidFill>
                  <a:srgbClr val="212E3C"/>
                </a:solidFill>
                <a:latin typeface="宋体" panose="02010600030101010101" pitchFamily="2" charset="-122"/>
                <a:cs typeface="微软雅黑" panose="020B0503020204020204" pitchFamily="34" charset="-122"/>
                <a:sym typeface="+mn-ea"/>
              </a:rPr>
              <a:t>2</a:t>
            </a:r>
            <a:r>
              <a:rPr lang="zh-CN" altLang="en-US" b="1">
                <a:solidFill>
                  <a:srgbClr val="212E3C"/>
                </a:solidFill>
                <a:latin typeface="宋体" panose="02010600030101010101" pitchFamily="2" charset="-122"/>
                <a:cs typeface="微软雅黑" panose="020B0503020204020204" pitchFamily="34" charset="-122"/>
                <a:sym typeface="+mn-ea"/>
              </a:rPr>
              <a:t>、区块链与比特币：</a:t>
            </a:r>
            <a:r>
              <a:rPr lang="zh-CN" altLang="en-US">
                <a:solidFill>
                  <a:srgbClr val="212E3C"/>
                </a:solidFill>
                <a:latin typeface="宋体" panose="02010600030101010101" pitchFamily="2" charset="-122"/>
                <a:cs typeface="微软雅黑" panose="020B0503020204020204" pitchFamily="34" charset="-122"/>
                <a:sym typeface="+mn-ea"/>
              </a:rPr>
              <a:t>区块链技术是比特币的底层技术，把比特币技术抽象出来，我们就称之为</a:t>
            </a:r>
            <a:r>
              <a:rPr lang="en-US" altLang="zh-CN">
                <a:solidFill>
                  <a:srgbClr val="212E3C"/>
                </a:solidFill>
                <a:latin typeface="宋体" panose="02010600030101010101" pitchFamily="2" charset="-122"/>
                <a:cs typeface="微软雅黑" panose="020B0503020204020204" pitchFamily="34" charset="-122"/>
                <a:sym typeface="+mn-ea"/>
              </a:rPr>
              <a:t>“</a:t>
            </a:r>
            <a:r>
              <a:rPr lang="zh-CN" altLang="en-US">
                <a:solidFill>
                  <a:srgbClr val="212E3C"/>
                </a:solidFill>
                <a:latin typeface="宋体" panose="02010600030101010101" pitchFamily="2" charset="-122"/>
                <a:cs typeface="微软雅黑" panose="020B0503020204020204" pitchFamily="34" charset="-122"/>
                <a:sym typeface="+mn-ea"/>
              </a:rPr>
              <a:t>区块链</a:t>
            </a:r>
            <a:r>
              <a:rPr lang="en-US" altLang="zh-CN">
                <a:solidFill>
                  <a:srgbClr val="212E3C"/>
                </a:solidFill>
                <a:latin typeface="宋体" panose="02010600030101010101" pitchFamily="2" charset="-122"/>
                <a:cs typeface="微软雅黑" panose="020B0503020204020204" pitchFamily="34" charset="-122"/>
                <a:sym typeface="+mn-ea"/>
              </a:rPr>
              <a:t>”</a:t>
            </a:r>
            <a:r>
              <a:rPr lang="zh-CN" altLang="en-US">
                <a:solidFill>
                  <a:srgbClr val="212E3C"/>
                </a:solidFill>
                <a:latin typeface="宋体" panose="02010600030101010101" pitchFamily="2" charset="-122"/>
                <a:cs typeface="微软雅黑" panose="020B0503020204020204" pitchFamily="34" charset="-122"/>
                <a:sym typeface="+mn-ea"/>
              </a:rPr>
              <a:t>。从某种角度来说，比特币就是区块链的一个顶级应用。</a:t>
            </a:r>
            <a:endParaRPr lang="zh-CN" altLang="en-US">
              <a:solidFill>
                <a:srgbClr val="212E3C"/>
              </a:solidFill>
              <a:latin typeface="宋体" panose="02010600030101010101" pitchFamily="2" charset="-122"/>
              <a:cs typeface="微软雅黑" panose="020B0503020204020204" pitchFamily="34" charset="-122"/>
              <a:sym typeface="+mn-ea"/>
            </a:endParaRPr>
          </a:p>
          <a:p>
            <a:endParaRPr lang="zh-CN" altLang="en-US">
              <a:solidFill>
                <a:srgbClr val="212E3C"/>
              </a:solidFill>
              <a:latin typeface="宋体" panose="02010600030101010101" pitchFamily="2" charset="-122"/>
              <a:cs typeface="微软雅黑" panose="020B0503020204020204" pitchFamily="34" charset="-122"/>
              <a:sym typeface="+mn-ea"/>
            </a:endParaRPr>
          </a:p>
          <a:p>
            <a:r>
              <a:rPr lang="zh-CN" altLang="en-US">
                <a:solidFill>
                  <a:srgbClr val="212E3C"/>
                </a:solidFill>
                <a:latin typeface="宋体" panose="02010600030101010101" pitchFamily="2" charset="-122"/>
                <a:cs typeface="微软雅黑" panose="020B0503020204020204" pitchFamily="34" charset="-122"/>
                <a:sym typeface="+mn-ea"/>
              </a:rPr>
              <a:t>比特币的区块是十分钟打包一次，矿工就是在打包游戏中争夺区块的记账权的人，谁能最快解开</a:t>
            </a:r>
            <a:r>
              <a:rPr lang="en-US" altLang="zh-CN">
                <a:solidFill>
                  <a:srgbClr val="212E3C"/>
                </a:solidFill>
                <a:latin typeface="宋体" panose="02010600030101010101" pitchFamily="2" charset="-122"/>
                <a:cs typeface="微软雅黑" panose="020B0503020204020204" pitchFamily="34" charset="-122"/>
                <a:sym typeface="+mn-ea"/>
              </a:rPr>
              <a:t>SHA256</a:t>
            </a:r>
            <a:r>
              <a:rPr lang="zh-CN" altLang="en-US">
                <a:solidFill>
                  <a:srgbClr val="212E3C"/>
                </a:solidFill>
                <a:latin typeface="宋体" panose="02010600030101010101" pitchFamily="2" charset="-122"/>
                <a:cs typeface="微软雅黑" panose="020B0503020204020204" pitchFamily="34" charset="-122"/>
                <a:sym typeface="+mn-ea"/>
              </a:rPr>
              <a:t>这个数学计算，谁就获取到了某个十分钟内的交易记账权。</a:t>
            </a:r>
            <a:endParaRPr lang="zh-CN" altLang="en-US">
              <a:solidFill>
                <a:srgbClr val="212E3C"/>
              </a:solidFill>
              <a:latin typeface="宋体" panose="02010600030101010101" pitchFamily="2" charset="-122"/>
              <a:cs typeface="微软雅黑" panose="020B0503020204020204" pitchFamily="34" charset="-122"/>
              <a:sym typeface="+mn-ea"/>
            </a:endParaRPr>
          </a:p>
          <a:p>
            <a:endParaRPr lang="zh-CN" altLang="en-US">
              <a:solidFill>
                <a:srgbClr val="212E3C"/>
              </a:solidFill>
              <a:latin typeface="宋体" panose="02010600030101010101" pitchFamily="2" charset="-122"/>
              <a:cs typeface="微软雅黑" panose="020B0503020204020204" pitchFamily="34" charset="-122"/>
              <a:sym typeface="+mn-ea"/>
            </a:endParaRPr>
          </a:p>
          <a:p>
            <a:endParaRPr lang="zh-CN" altLang="en-US">
              <a:solidFill>
                <a:srgbClr val="212E3C"/>
              </a:solidFill>
              <a:latin typeface="宋体" panose="02010600030101010101" pitchFamily="2" charset="-122"/>
              <a:cs typeface="微软雅黑" panose="020B0503020204020204" pitchFamily="34" charset="-122"/>
              <a:sym typeface="+mn-ea"/>
            </a:endParaRPr>
          </a:p>
          <a:p>
            <a:r>
              <a:rPr lang="zh-CN" altLang="en-US">
                <a:solidFill>
                  <a:srgbClr val="212E3C"/>
                </a:solidFill>
                <a:latin typeface="宋体" panose="02010600030101010101" pitchFamily="2" charset="-122"/>
                <a:cs typeface="微软雅黑" panose="020B0503020204020204" pitchFamily="34" charset="-122"/>
                <a:sym typeface="+mn-ea"/>
              </a:rPr>
              <a:t>我们来看一下区块链支付系统的交易过程：</a:t>
            </a:r>
            <a:endParaRPr lang="zh-CN" altLang="en-US">
              <a:solidFill>
                <a:srgbClr val="212E3C"/>
              </a:solidFill>
              <a:latin typeface="宋体" panose="02010600030101010101" pitchFamily="2" charset="-122"/>
              <a:cs typeface="微软雅黑" panose="020B0503020204020204" pitchFamily="34" charset="-122"/>
              <a:sym typeface="+mn-ea"/>
            </a:endParaRPr>
          </a:p>
          <a:p>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r>
              <a:rPr lang="zh-CN" altLang="en-US">
                <a:solidFill>
                  <a:srgbClr val="212E3C"/>
                </a:solidFill>
                <a:latin typeface="宋体" panose="02010600030101010101" pitchFamily="2" charset="-122"/>
                <a:cs typeface="微软雅黑" panose="020B0503020204020204" pitchFamily="34" charset="-122"/>
                <a:sym typeface="+mn-ea"/>
              </a:rPr>
              <a:t>所有者利</a:t>
            </a:r>
            <a:r>
              <a:rPr lang="en-US" altLang="zh-CN">
                <a:solidFill>
                  <a:srgbClr val="212E3C"/>
                </a:solidFill>
                <a:latin typeface="宋体" panose="02010600030101010101" pitchFamily="2" charset="-122"/>
                <a:cs typeface="微软雅黑" panose="020B0503020204020204" pitchFamily="34" charset="-122"/>
                <a:sym typeface="+mn-ea"/>
              </a:rPr>
              <a:t>A</a:t>
            </a:r>
            <a:r>
              <a:rPr lang="zh-CN" altLang="en-US">
                <a:solidFill>
                  <a:srgbClr val="212E3C"/>
                </a:solidFill>
                <a:latin typeface="宋体" panose="02010600030101010101" pitchFamily="2" charset="-122"/>
                <a:cs typeface="微软雅黑" panose="020B0503020204020204" pitchFamily="34" charset="-122"/>
                <a:sym typeface="+mn-ea"/>
              </a:rPr>
              <a:t>用他的私钥对前一次交易和下一位所有者</a:t>
            </a:r>
            <a:r>
              <a:rPr lang="en-US" altLang="zh-CN">
                <a:solidFill>
                  <a:srgbClr val="212E3C"/>
                </a:solidFill>
                <a:latin typeface="宋体" panose="02010600030101010101" pitchFamily="2" charset="-122"/>
                <a:cs typeface="微软雅黑" panose="020B0503020204020204" pitchFamily="34" charset="-122"/>
                <a:sym typeface="+mn-ea"/>
              </a:rPr>
              <a:t>B</a:t>
            </a:r>
            <a:r>
              <a:rPr lang="zh-CN" altLang="en-US">
                <a:solidFill>
                  <a:srgbClr val="212E3C"/>
                </a:solidFill>
                <a:latin typeface="宋体" panose="02010600030101010101" pitchFamily="2" charset="-122"/>
                <a:cs typeface="微软雅黑" panose="020B0503020204020204" pitchFamily="34" charset="-122"/>
                <a:sym typeface="+mn-ea"/>
              </a:rPr>
              <a:t>签署一个数字签名，并将这个签名附加在这枚货币的末尾，制成交易单。（</a:t>
            </a:r>
            <a:r>
              <a:rPr lang="en-US" altLang="zh-CN">
                <a:solidFill>
                  <a:srgbClr val="212E3C"/>
                </a:solidFill>
                <a:latin typeface="宋体" panose="02010600030101010101" pitchFamily="2" charset="-122"/>
                <a:cs typeface="微软雅黑" panose="020B0503020204020204" pitchFamily="34" charset="-122"/>
                <a:sym typeface="+mn-ea"/>
              </a:rPr>
              <a:t>B</a:t>
            </a:r>
            <a:r>
              <a:rPr lang="zh-CN" altLang="en-US">
                <a:solidFill>
                  <a:srgbClr val="212E3C"/>
                </a:solidFill>
                <a:latin typeface="宋体" panose="02010600030101010101" pitchFamily="2" charset="-122"/>
                <a:cs typeface="微软雅黑" panose="020B0503020204020204" pitchFamily="34" charset="-122"/>
                <a:sym typeface="+mn-ea"/>
              </a:rPr>
              <a:t>以公钥作为接收方地址）</a:t>
            </a: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r>
              <a:rPr lang="en-US" altLang="zh-CN">
                <a:solidFill>
                  <a:srgbClr val="212E3C"/>
                </a:solidFill>
                <a:latin typeface="宋体" panose="02010600030101010101" pitchFamily="2" charset="-122"/>
                <a:cs typeface="微软雅黑" panose="020B0503020204020204" pitchFamily="34" charset="-122"/>
                <a:sym typeface="+mn-ea"/>
              </a:rPr>
              <a:t>A</a:t>
            </a:r>
            <a:r>
              <a:rPr lang="zh-CN" altLang="en-US">
                <a:solidFill>
                  <a:srgbClr val="212E3C"/>
                </a:solidFill>
                <a:latin typeface="宋体" panose="02010600030101010101" pitchFamily="2" charset="-122"/>
                <a:cs typeface="微软雅黑" panose="020B0503020204020204" pitchFamily="34" charset="-122"/>
                <a:sym typeface="+mn-ea"/>
              </a:rPr>
              <a:t>将交易单广播到全网，比特币就发送给了</a:t>
            </a:r>
            <a:r>
              <a:rPr lang="en-US" altLang="zh-CN">
                <a:solidFill>
                  <a:srgbClr val="212E3C"/>
                </a:solidFill>
                <a:latin typeface="宋体" panose="02010600030101010101" pitchFamily="2" charset="-122"/>
                <a:cs typeface="微软雅黑" panose="020B0503020204020204" pitchFamily="34" charset="-122"/>
                <a:sym typeface="+mn-ea"/>
              </a:rPr>
              <a:t>B</a:t>
            </a:r>
            <a:r>
              <a:rPr lang="zh-CN" altLang="en-US">
                <a:solidFill>
                  <a:srgbClr val="212E3C"/>
                </a:solidFill>
                <a:latin typeface="宋体" panose="02010600030101010101" pitchFamily="2" charset="-122"/>
                <a:cs typeface="微软雅黑" panose="020B0503020204020204" pitchFamily="34" charset="-122"/>
                <a:sym typeface="+mn-ea"/>
              </a:rPr>
              <a:t>，每个节点都将收到的交易信息纳入一个区块中。</a:t>
            </a: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r>
              <a:rPr lang="zh-CN" altLang="en-US">
                <a:solidFill>
                  <a:srgbClr val="212E3C"/>
                </a:solidFill>
                <a:latin typeface="宋体" panose="02010600030101010101" pitchFamily="2" charset="-122"/>
                <a:cs typeface="微软雅黑" panose="020B0503020204020204" pitchFamily="34" charset="-122"/>
                <a:sym typeface="+mn-ea"/>
              </a:rPr>
              <a:t>每个节点通过解析数学题目，来获取新区块的记账权利，并争取到相应的奖励。（节点反复尝试寻找一个数值，使得将将该数据值、区块链中的最后一个区块</a:t>
            </a:r>
            <a:r>
              <a:rPr lang="en-US" altLang="zh-CN">
                <a:solidFill>
                  <a:srgbClr val="212E3C"/>
                </a:solidFill>
                <a:latin typeface="宋体" panose="02010600030101010101" pitchFamily="2" charset="-122"/>
                <a:cs typeface="微软雅黑" panose="020B0503020204020204" pitchFamily="34" charset="-122"/>
                <a:sym typeface="+mn-ea"/>
              </a:rPr>
              <a:t>Hash</a:t>
            </a:r>
            <a:r>
              <a:rPr lang="zh-CN" altLang="en-US">
                <a:solidFill>
                  <a:srgbClr val="212E3C"/>
                </a:solidFill>
                <a:latin typeface="宋体" panose="02010600030101010101" pitchFamily="2" charset="-122"/>
                <a:cs typeface="微软雅黑" panose="020B0503020204020204" pitchFamily="34" charset="-122"/>
                <a:sym typeface="+mn-ea"/>
              </a:rPr>
              <a:t>值及交易单三部分送入</a:t>
            </a:r>
            <a:r>
              <a:rPr lang="en-US" altLang="zh-CN">
                <a:solidFill>
                  <a:srgbClr val="212E3C"/>
                </a:solidFill>
                <a:latin typeface="宋体" panose="02010600030101010101" pitchFamily="2" charset="-122"/>
                <a:cs typeface="微软雅黑" panose="020B0503020204020204" pitchFamily="34" charset="-122"/>
                <a:sym typeface="+mn-ea"/>
              </a:rPr>
              <a:t>SHA256</a:t>
            </a:r>
            <a:r>
              <a:rPr lang="zh-CN" altLang="en-US">
                <a:solidFill>
                  <a:srgbClr val="212E3C"/>
                </a:solidFill>
                <a:latin typeface="宋体" panose="02010600030101010101" pitchFamily="2" charset="-122"/>
                <a:cs typeface="微软雅黑" panose="020B0503020204020204" pitchFamily="34" charset="-122"/>
                <a:sym typeface="+mn-ea"/>
              </a:rPr>
              <a:t>算法后能计算出散列值</a:t>
            </a:r>
            <a:r>
              <a:rPr lang="en-US" altLang="zh-CN">
                <a:solidFill>
                  <a:srgbClr val="212E3C"/>
                </a:solidFill>
                <a:latin typeface="宋体" panose="02010600030101010101" pitchFamily="2" charset="-122"/>
                <a:cs typeface="微软雅黑" panose="020B0503020204020204" pitchFamily="34" charset="-122"/>
                <a:sym typeface="+mn-ea"/>
              </a:rPr>
              <a:t>X</a:t>
            </a:r>
            <a:r>
              <a:rPr lang="zh-CN" altLang="en-US">
                <a:solidFill>
                  <a:srgbClr val="212E3C"/>
                </a:solidFill>
                <a:latin typeface="宋体" panose="02010600030101010101" pitchFamily="2" charset="-122"/>
                <a:cs typeface="微软雅黑" panose="020B0503020204020204" pitchFamily="34" charset="-122"/>
                <a:sym typeface="+mn-ea"/>
              </a:rPr>
              <a:t>满足一定的条件。）</a:t>
            </a: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r>
              <a:rPr lang="zh-CN" altLang="en-US">
                <a:solidFill>
                  <a:srgbClr val="212E3C"/>
                </a:solidFill>
                <a:latin typeface="宋体" panose="02010600030101010101" pitchFamily="2" charset="-122"/>
                <a:cs typeface="微软雅黑" panose="020B0503020204020204" pitchFamily="34" charset="-122"/>
                <a:sym typeface="+mn-ea"/>
              </a:rPr>
              <a:t>当一个节点找到解时，会向全网进行广播该区块记录的所有时间戳交易，并由全网其它节点审核。</a:t>
            </a: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r>
              <a:rPr lang="zh-CN" altLang="en-US">
                <a:solidFill>
                  <a:srgbClr val="212E3C"/>
                </a:solidFill>
                <a:latin typeface="宋体" panose="02010600030101010101" pitchFamily="2" charset="-122"/>
                <a:cs typeface="微软雅黑" panose="020B0503020204020204" pitchFamily="34" charset="-122"/>
                <a:sym typeface="+mn-ea"/>
              </a:rPr>
              <a:t>全网其它节点核对正确性，没有错误后，他们将该区块加到主链当中，然后开始下一轮记账权的争夺。</a:t>
            </a:r>
            <a:endParaRPr lang="zh-CN" altLang="en-US">
              <a:solidFill>
                <a:srgbClr val="212E3C"/>
              </a:solidFill>
              <a:latin typeface="宋体" panose="02010600030101010101" pitchFamily="2" charset="-122"/>
              <a:cs typeface="微软雅黑" panose="020B0503020204020204" pitchFamily="34" charset="-122"/>
              <a:sym typeface="+mn-ea"/>
            </a:endParaRPr>
          </a:p>
          <a:p>
            <a:pPr marL="285750" indent="-285750">
              <a:buFont typeface="Arial" panose="020B0604020202020204" pitchFamily="34" charset="0"/>
              <a:buChar char="•"/>
            </a:pPr>
            <a:endParaRPr lang="zh-CN" altLang="en-US">
              <a:solidFill>
                <a:srgbClr val="212E3C"/>
              </a:solidFill>
              <a:latin typeface="宋体" panose="02010600030101010101" pitchFamily="2" charset="-122"/>
              <a:cs typeface="微软雅黑" panose="020B0503020204020204" pitchFamily="34" charset="-122"/>
              <a:sym typeface="+mn-ea"/>
            </a:endParaRPr>
          </a:p>
          <a:p>
            <a:endParaRPr lang="en-US" altLang="zh-CN" b="1">
              <a:solidFill>
                <a:srgbClr val="212E3C"/>
              </a:solidFill>
              <a:latin typeface="宋体" panose="02010600030101010101" pitchFamily="2" charset="-122"/>
              <a:cs typeface="微软雅黑" panose="020B0503020204020204" pitchFamily="34" charset="-122"/>
              <a:sym typeface="+mn-ea"/>
            </a:endParaRPr>
          </a:p>
          <a:p>
            <a:endParaRPr lang="en-US" altLang="zh-CN" b="1">
              <a:solidFill>
                <a:srgbClr val="212E3C"/>
              </a:solidFill>
              <a:latin typeface="宋体" panose="02010600030101010101" pitchFamily="2" charset="-122"/>
              <a:cs typeface="微软雅黑" panose="020B0503020204020204" pitchFamily="34" charset="-122"/>
              <a:sym typeface="+mn-ea"/>
            </a:endParaRPr>
          </a:p>
        </p:txBody>
      </p:sp>
      <p:pic>
        <p:nvPicPr>
          <p:cNvPr id="5" name="图片 5" descr="1516340104(1)"/>
          <p:cNvPicPr>
            <a:picLocks noChangeAspect="1"/>
          </p:cNvPicPr>
          <p:nvPr/>
        </p:nvPicPr>
        <p:blipFill>
          <a:blip r:embed="rId1"/>
          <a:stretch>
            <a:fillRect/>
          </a:stretch>
        </p:blipFill>
        <p:spPr>
          <a:xfrm>
            <a:off x="6153785" y="153353"/>
            <a:ext cx="5273040" cy="3316605"/>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3264</Words>
  <Application>WPS 演示</Application>
  <PresentationFormat>自定义</PresentationFormat>
  <Paragraphs>217</Paragraphs>
  <Slides>19</Slides>
  <Notes>72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7" baseType="lpstr">
      <vt:lpstr>Arial</vt:lpstr>
      <vt:lpstr>宋体</vt:lpstr>
      <vt:lpstr>Wingdings</vt:lpstr>
      <vt:lpstr>Calibri</vt:lpstr>
      <vt:lpstr>MS Reference Sans Serif</vt:lpstr>
      <vt:lpstr>BDZongYi-A001 FZZongYi-M05S	Arial</vt:lpstr>
      <vt:lpstr>STBaoli-SC-Regular</vt:lpstr>
      <vt:lpstr>微软雅黑</vt:lpstr>
      <vt:lpstr>方正兰亭纤黑_GBK</vt:lpstr>
      <vt:lpstr>Agency FB</vt:lpstr>
      <vt:lpstr>华文细黑</vt:lpstr>
      <vt:lpstr>Wingdings</vt:lpstr>
      <vt:lpstr>微软雅黑 Light</vt:lpstr>
      <vt:lpstr>Arial Unicode MS</vt:lpstr>
      <vt:lpstr>黑体</vt:lpstr>
      <vt:lpstr>01FLOPDESIGN</vt:lpstr>
      <vt:lpstr>第一PPT，www.1ppt.com</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简洁商务</dc:title>
  <dc:creator/>
  <cp:keywords>第一PPT www.1ppt.com</cp:keywords>
  <cp:lastModifiedBy>沈静</cp:lastModifiedBy>
  <cp:revision>76</cp:revision>
  <dcterms:created xsi:type="dcterms:W3CDTF">2016-09-19T17:28:00Z</dcterms:created>
  <dcterms:modified xsi:type="dcterms:W3CDTF">2018-01-24T14:41:00Z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